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8"/>
  </p:notesMasterIdLst>
  <p:sldIdLst>
    <p:sldId id="262"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254" y="84"/>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9724C-238F-4B9A-A451-1C83580CA21F}" type="datetimeFigureOut">
              <a:rPr lang="en-GB" smtClean="0"/>
              <a:t>09/01/2018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BEAB6-8B6D-45BA-8783-757165ABAE41}" type="slidenum">
              <a:rPr lang="en-GB" smtClean="0"/>
              <a:t>‹#›</a:t>
            </a:fld>
            <a:endParaRPr lang="en-GB"/>
          </a:p>
        </p:txBody>
      </p:sp>
    </p:spTree>
    <p:extLst>
      <p:ext uri="{BB962C8B-B14F-4D97-AF65-F5344CB8AC3E}">
        <p14:creationId xmlns:p14="http://schemas.microsoft.com/office/powerpoint/2010/main" val="3591896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C78D663-B177-4EED-95A8-1B106EDA43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2DB58E7-0EB2-46DF-96F8-83FCA39FCB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268" name="Slide Number Placeholder 3">
            <a:extLst>
              <a:ext uri="{FF2B5EF4-FFF2-40B4-BE49-F238E27FC236}">
                <a16:creationId xmlns:a16="http://schemas.microsoft.com/office/drawing/2014/main" id="{6222D266-7B78-4516-A363-1ABB0DAA2B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FFD6D67-9979-46B9-BE64-4193061A3C3F}"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45153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6587767-9B29-475F-9554-438F0C3FC8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BF41744-D6F2-4C4C-8898-335A95CD66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316" name="Slide Number Placeholder 3">
            <a:extLst>
              <a:ext uri="{FF2B5EF4-FFF2-40B4-BE49-F238E27FC236}">
                <a16:creationId xmlns:a16="http://schemas.microsoft.com/office/drawing/2014/main" id="{A98AABA2-98CF-404F-A0EC-D4456B72D0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C7E0F91-6FE4-4F88-BE99-9265EBC913D6}"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1326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7BD3F4A-B1FC-4C6F-8404-A592CEA069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B3E0A84-0B6F-4B38-98FE-45E8FA560D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364" name="Slide Number Placeholder 3">
            <a:extLst>
              <a:ext uri="{FF2B5EF4-FFF2-40B4-BE49-F238E27FC236}">
                <a16:creationId xmlns:a16="http://schemas.microsoft.com/office/drawing/2014/main" id="{F4E8CC67-4A1A-418A-9425-8E4FBCAF5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377699E-C287-44BE-9F3A-634D2BDC971F}"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027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54619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56746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56084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a:extLst>
              <a:ext uri="{FF2B5EF4-FFF2-40B4-BE49-F238E27FC236}">
                <a16:creationId xmlns:a16="http://schemas.microsoft.com/office/drawing/2014/main" id="{E90139FE-75C9-4486-84BB-01FDDDF4CE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9C469E-8B2E-4E83-AA17-E230CFB62A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030EC7-048D-4530-B000-2BAECBEE53F2}"/>
              </a:ext>
            </a:extLst>
          </p:cNvPr>
          <p:cNvSpPr>
            <a:spLocks noGrp="1" noChangeArrowheads="1"/>
          </p:cNvSpPr>
          <p:nvPr>
            <p:ph type="sldNum" sz="quarter" idx="12"/>
          </p:nvPr>
        </p:nvSpPr>
        <p:spPr>
          <a:ln/>
        </p:spPr>
        <p:txBody>
          <a:bodyPr/>
          <a:lstStyle>
            <a:lvl1pPr>
              <a:defRPr/>
            </a:lvl1pPr>
          </a:lstStyle>
          <a:p>
            <a:pPr>
              <a:defRPr/>
            </a:pPr>
            <a:fld id="{FB54FB04-4507-4B04-944F-C9EBA5635898}" type="slidenum">
              <a:rPr lang="en-GB" altLang="en-US"/>
              <a:pPr>
                <a:defRPr/>
              </a:pPr>
              <a:t>‹#›</a:t>
            </a:fld>
            <a:endParaRPr lang="en-GB" altLang="en-US"/>
          </a:p>
        </p:txBody>
      </p:sp>
    </p:spTree>
    <p:extLst>
      <p:ext uri="{BB962C8B-B14F-4D97-AF65-F5344CB8AC3E}">
        <p14:creationId xmlns:p14="http://schemas.microsoft.com/office/powerpoint/2010/main" val="106380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F9E47D81-3526-467E-8487-1B7A2C7A9D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0C8F87-D6D7-4E75-B16A-6EAB581C24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246618-F21E-46EB-87E7-B8C0177A9C0A}"/>
              </a:ext>
            </a:extLst>
          </p:cNvPr>
          <p:cNvSpPr>
            <a:spLocks noGrp="1" noChangeArrowheads="1"/>
          </p:cNvSpPr>
          <p:nvPr>
            <p:ph type="sldNum" sz="quarter" idx="12"/>
          </p:nvPr>
        </p:nvSpPr>
        <p:spPr>
          <a:ln/>
        </p:spPr>
        <p:txBody>
          <a:bodyPr/>
          <a:lstStyle>
            <a:lvl1pPr>
              <a:defRPr/>
            </a:lvl1pPr>
          </a:lstStyle>
          <a:p>
            <a:pPr>
              <a:defRPr/>
            </a:pPr>
            <a:fld id="{D3C122F3-58FF-4C1C-A272-C3AD134D3013}" type="slidenum">
              <a:rPr lang="en-GB" altLang="en-US"/>
              <a:pPr>
                <a:defRPr/>
              </a:pPr>
              <a:t>‹#›</a:t>
            </a:fld>
            <a:endParaRPr lang="en-GB" altLang="en-US"/>
          </a:p>
        </p:txBody>
      </p:sp>
    </p:spTree>
    <p:extLst>
      <p:ext uri="{BB962C8B-B14F-4D97-AF65-F5344CB8AC3E}">
        <p14:creationId xmlns:p14="http://schemas.microsoft.com/office/powerpoint/2010/main" val="2239680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BB97D442-55C4-4343-B8A1-D28DFE898C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E320F4-F276-4C8D-9C69-EF58CB9CBF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EAD10C-D2FD-49B4-820D-3B1A6CE42F6A}"/>
              </a:ext>
            </a:extLst>
          </p:cNvPr>
          <p:cNvSpPr>
            <a:spLocks noGrp="1" noChangeArrowheads="1"/>
          </p:cNvSpPr>
          <p:nvPr>
            <p:ph type="sldNum" sz="quarter" idx="12"/>
          </p:nvPr>
        </p:nvSpPr>
        <p:spPr>
          <a:ln/>
        </p:spPr>
        <p:txBody>
          <a:bodyPr/>
          <a:lstStyle>
            <a:lvl1pPr>
              <a:defRPr/>
            </a:lvl1pPr>
          </a:lstStyle>
          <a:p>
            <a:pPr>
              <a:defRPr/>
            </a:pPr>
            <a:fld id="{0143DB75-C30D-4E12-BA8D-170997210461}" type="slidenum">
              <a:rPr lang="en-GB" altLang="en-US"/>
              <a:pPr>
                <a:defRPr/>
              </a:pPr>
              <a:t>‹#›</a:t>
            </a:fld>
            <a:endParaRPr lang="en-GB" altLang="en-US"/>
          </a:p>
        </p:txBody>
      </p:sp>
    </p:spTree>
    <p:extLst>
      <p:ext uri="{BB962C8B-B14F-4D97-AF65-F5344CB8AC3E}">
        <p14:creationId xmlns:p14="http://schemas.microsoft.com/office/powerpoint/2010/main" val="450587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7E568E68-50D1-4AFB-AED3-8FA675152F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2AB16B5-2146-490A-BD74-A2269741E2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634C4B1-4092-4F0C-B558-78A194563099}"/>
              </a:ext>
            </a:extLst>
          </p:cNvPr>
          <p:cNvSpPr>
            <a:spLocks noGrp="1" noChangeArrowheads="1"/>
          </p:cNvSpPr>
          <p:nvPr>
            <p:ph type="sldNum" sz="quarter" idx="12"/>
          </p:nvPr>
        </p:nvSpPr>
        <p:spPr>
          <a:ln/>
        </p:spPr>
        <p:txBody>
          <a:bodyPr/>
          <a:lstStyle>
            <a:lvl1pPr>
              <a:defRPr/>
            </a:lvl1pPr>
          </a:lstStyle>
          <a:p>
            <a:pPr>
              <a:defRPr/>
            </a:pPr>
            <a:fld id="{54AD66FB-F626-489F-A3F6-9A5513B29953}" type="slidenum">
              <a:rPr lang="en-GB" altLang="en-US"/>
              <a:pPr>
                <a:defRPr/>
              </a:pPr>
              <a:t>‹#›</a:t>
            </a:fld>
            <a:endParaRPr lang="en-GB" altLang="en-US"/>
          </a:p>
        </p:txBody>
      </p:sp>
    </p:spTree>
    <p:extLst>
      <p:ext uri="{BB962C8B-B14F-4D97-AF65-F5344CB8AC3E}">
        <p14:creationId xmlns:p14="http://schemas.microsoft.com/office/powerpoint/2010/main" val="629719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9045AD3-A653-472D-A0A4-9E4246E49B8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5207DED-B0A3-4459-A8BA-4BC3ABA07E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6F78B1C-56B9-481B-8832-398FF74BF05E}"/>
              </a:ext>
            </a:extLst>
          </p:cNvPr>
          <p:cNvSpPr>
            <a:spLocks noGrp="1" noChangeArrowheads="1"/>
          </p:cNvSpPr>
          <p:nvPr>
            <p:ph type="sldNum" sz="quarter" idx="12"/>
          </p:nvPr>
        </p:nvSpPr>
        <p:spPr>
          <a:ln/>
        </p:spPr>
        <p:txBody>
          <a:bodyPr/>
          <a:lstStyle>
            <a:lvl1pPr>
              <a:defRPr/>
            </a:lvl1pPr>
          </a:lstStyle>
          <a:p>
            <a:pPr>
              <a:defRPr/>
            </a:pPr>
            <a:fld id="{D70561A1-D395-4D22-8F37-6BB6AC4A08E6}" type="slidenum">
              <a:rPr lang="en-GB" altLang="en-US"/>
              <a:pPr>
                <a:defRPr/>
              </a:pPr>
              <a:t>‹#›</a:t>
            </a:fld>
            <a:endParaRPr lang="en-GB" altLang="en-US"/>
          </a:p>
        </p:txBody>
      </p:sp>
    </p:spTree>
    <p:extLst>
      <p:ext uri="{BB962C8B-B14F-4D97-AF65-F5344CB8AC3E}">
        <p14:creationId xmlns:p14="http://schemas.microsoft.com/office/powerpoint/2010/main" val="3650113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81000" y="22098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22098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D2E4E834-DEB8-416F-8814-1CC9D054D5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6C4759-A2DC-43A4-B023-41AD87A403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2C2427-B0C7-4B09-80EA-49DD99D2E845}"/>
              </a:ext>
            </a:extLst>
          </p:cNvPr>
          <p:cNvSpPr>
            <a:spLocks noGrp="1" noChangeArrowheads="1"/>
          </p:cNvSpPr>
          <p:nvPr>
            <p:ph type="sldNum" sz="quarter" idx="12"/>
          </p:nvPr>
        </p:nvSpPr>
        <p:spPr>
          <a:ln/>
        </p:spPr>
        <p:txBody>
          <a:bodyPr/>
          <a:lstStyle>
            <a:lvl1pPr>
              <a:defRPr/>
            </a:lvl1pPr>
          </a:lstStyle>
          <a:p>
            <a:pPr>
              <a:defRPr/>
            </a:pPr>
            <a:fld id="{40F8AD7C-DC4F-43D6-915A-07940D056776}" type="slidenum">
              <a:rPr lang="en-GB" altLang="en-US"/>
              <a:pPr>
                <a:defRPr/>
              </a:pPr>
              <a:t>‹#›</a:t>
            </a:fld>
            <a:endParaRPr lang="en-GB" altLang="en-US"/>
          </a:p>
        </p:txBody>
      </p:sp>
    </p:spTree>
    <p:extLst>
      <p:ext uri="{BB962C8B-B14F-4D97-AF65-F5344CB8AC3E}">
        <p14:creationId xmlns:p14="http://schemas.microsoft.com/office/powerpoint/2010/main" val="2390772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1B641199-2E96-4814-8D30-10F669D7574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31FC90E-1201-4FBA-BB34-26DF8F6AD2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2AF2639-B926-45EB-9E3F-B3C5C932B77B}"/>
              </a:ext>
            </a:extLst>
          </p:cNvPr>
          <p:cNvSpPr>
            <a:spLocks noGrp="1" noChangeArrowheads="1"/>
          </p:cNvSpPr>
          <p:nvPr>
            <p:ph type="sldNum" sz="quarter" idx="12"/>
          </p:nvPr>
        </p:nvSpPr>
        <p:spPr>
          <a:ln/>
        </p:spPr>
        <p:txBody>
          <a:bodyPr/>
          <a:lstStyle>
            <a:lvl1pPr>
              <a:defRPr/>
            </a:lvl1pPr>
          </a:lstStyle>
          <a:p>
            <a:pPr>
              <a:defRPr/>
            </a:pPr>
            <a:fld id="{800DDF87-E1EF-4E3E-834E-7CEE62CA1E21}" type="slidenum">
              <a:rPr lang="en-GB" altLang="en-US"/>
              <a:pPr>
                <a:defRPr/>
              </a:pPr>
              <a:t>‹#›</a:t>
            </a:fld>
            <a:endParaRPr lang="en-GB" altLang="en-US"/>
          </a:p>
        </p:txBody>
      </p:sp>
    </p:spTree>
    <p:extLst>
      <p:ext uri="{BB962C8B-B14F-4D97-AF65-F5344CB8AC3E}">
        <p14:creationId xmlns:p14="http://schemas.microsoft.com/office/powerpoint/2010/main" val="1773246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8923C2A5-5909-4A41-9FA1-6A6EA4AC91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88CA9E-78BA-4B22-A8C2-E7C8226DBC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1D20C7B-11C7-41DF-9C26-4429DA2876E7}"/>
              </a:ext>
            </a:extLst>
          </p:cNvPr>
          <p:cNvSpPr>
            <a:spLocks noGrp="1" noChangeArrowheads="1"/>
          </p:cNvSpPr>
          <p:nvPr>
            <p:ph type="sldNum" sz="quarter" idx="12"/>
          </p:nvPr>
        </p:nvSpPr>
        <p:spPr>
          <a:ln/>
        </p:spPr>
        <p:txBody>
          <a:bodyPr/>
          <a:lstStyle>
            <a:lvl1pPr>
              <a:defRPr/>
            </a:lvl1pPr>
          </a:lstStyle>
          <a:p>
            <a:pPr>
              <a:defRPr/>
            </a:pPr>
            <a:fld id="{A9676B29-F558-4107-91A8-BE3B2CBED771}" type="slidenum">
              <a:rPr lang="en-GB" altLang="en-US"/>
              <a:pPr>
                <a:defRPr/>
              </a:pPr>
              <a:t>‹#›</a:t>
            </a:fld>
            <a:endParaRPr lang="en-GB" altLang="en-US"/>
          </a:p>
        </p:txBody>
      </p:sp>
    </p:spTree>
    <p:extLst>
      <p:ext uri="{BB962C8B-B14F-4D97-AF65-F5344CB8AC3E}">
        <p14:creationId xmlns:p14="http://schemas.microsoft.com/office/powerpoint/2010/main" val="168143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3148195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382000" cy="685800"/>
          </a:xfrm>
        </p:spPr>
        <p:txBody>
          <a:bodyPr/>
          <a:lstStyle/>
          <a:p>
            <a:r>
              <a:rPr lang="en-US"/>
              <a:t>Click to edit Master title style</a:t>
            </a:r>
            <a:endParaRPr lang="en-GB"/>
          </a:p>
        </p:txBody>
      </p:sp>
      <p:sp>
        <p:nvSpPr>
          <p:cNvPr id="3" name="Content Placeholder 2"/>
          <p:cNvSpPr>
            <a:spLocks noGrp="1"/>
          </p:cNvSpPr>
          <p:nvPr>
            <p:ph sz="half" idx="1"/>
          </p:nvPr>
        </p:nvSpPr>
        <p:spPr>
          <a:xfrm>
            <a:off x="381000" y="2209800"/>
            <a:ext cx="411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2209800"/>
            <a:ext cx="411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864E23B-7B6C-45E6-BA10-CDA61AB566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9BE807-A04F-4A35-A319-F0597D6D23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ECBEA4-0E98-4613-9ABE-1947BA223506}"/>
              </a:ext>
            </a:extLst>
          </p:cNvPr>
          <p:cNvSpPr>
            <a:spLocks noGrp="1" noChangeArrowheads="1"/>
          </p:cNvSpPr>
          <p:nvPr>
            <p:ph type="sldNum" sz="quarter" idx="12"/>
          </p:nvPr>
        </p:nvSpPr>
        <p:spPr>
          <a:ln/>
        </p:spPr>
        <p:txBody>
          <a:bodyPr/>
          <a:lstStyle>
            <a:lvl1pPr>
              <a:defRPr/>
            </a:lvl1pPr>
          </a:lstStyle>
          <a:p>
            <a:pPr>
              <a:defRPr/>
            </a:pPr>
            <a:fld id="{4A2A7FF1-398F-4103-85ED-C0E2FB691074}" type="slidenum">
              <a:rPr lang="en-GB" altLang="en-US"/>
              <a:pPr>
                <a:defRPr/>
              </a:pPr>
              <a:t>‹#›</a:t>
            </a:fld>
            <a:endParaRPr lang="en-GB" altLang="en-US"/>
          </a:p>
        </p:txBody>
      </p:sp>
    </p:spTree>
    <p:extLst>
      <p:ext uri="{BB962C8B-B14F-4D97-AF65-F5344CB8AC3E}">
        <p14:creationId xmlns:p14="http://schemas.microsoft.com/office/powerpoint/2010/main" val="1428001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382000" cy="685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81000" y="2209800"/>
            <a:ext cx="411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209800"/>
            <a:ext cx="411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5B0B8D7-5E72-4D78-9186-7BB40EE63B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82638A-AD37-47DB-B726-B8DDF8118B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9A68D0-C051-407E-BB83-5A44D24CE0F0}"/>
              </a:ext>
            </a:extLst>
          </p:cNvPr>
          <p:cNvSpPr>
            <a:spLocks noGrp="1" noChangeArrowheads="1"/>
          </p:cNvSpPr>
          <p:nvPr>
            <p:ph type="sldNum" sz="quarter" idx="12"/>
          </p:nvPr>
        </p:nvSpPr>
        <p:spPr>
          <a:ln/>
        </p:spPr>
        <p:txBody>
          <a:bodyPr/>
          <a:lstStyle>
            <a:lvl1pPr>
              <a:defRPr/>
            </a:lvl1pPr>
          </a:lstStyle>
          <a:p>
            <a:pPr>
              <a:defRPr/>
            </a:pPr>
            <a:fld id="{1A293A6E-BD06-4E48-B76B-8BA3BCEDE1C0}" type="slidenum">
              <a:rPr lang="en-GB" altLang="en-US"/>
              <a:pPr>
                <a:defRPr/>
              </a:pPr>
              <a:t>‹#›</a:t>
            </a:fld>
            <a:endParaRPr lang="en-GB" altLang="en-US"/>
          </a:p>
        </p:txBody>
      </p:sp>
    </p:spTree>
    <p:extLst>
      <p:ext uri="{BB962C8B-B14F-4D97-AF65-F5344CB8AC3E}">
        <p14:creationId xmlns:p14="http://schemas.microsoft.com/office/powerpoint/2010/main" val="106515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C8CC2A-4411-4CA4-A32F-D219B816BDDE}"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47111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C8CC2A-4411-4CA4-A32F-D219B816BDDE}"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08986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C8CC2A-4411-4CA4-A32F-D219B816BDDE}" type="datetimeFigureOut">
              <a:rPr lang="en-GB" smtClean="0"/>
              <a:t>09/01/2018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28223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C8CC2A-4411-4CA4-A32F-D219B816BDDE}" type="datetimeFigureOut">
              <a:rPr lang="en-GB" smtClean="0"/>
              <a:t>09/01/2018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37233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8CC2A-4411-4CA4-A32F-D219B816BDDE}" type="datetimeFigureOut">
              <a:rPr lang="en-GB" smtClean="0"/>
              <a:t>09/01/2018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69310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CC2A-4411-4CA4-A32F-D219B816BDDE}"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20410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CC2A-4411-4CA4-A32F-D219B816BDDE}"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53822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8CC2A-4411-4CA4-A32F-D219B816BDDE}" type="datetimeFigureOut">
              <a:rPr lang="en-GB" smtClean="0"/>
              <a:t>09/01/2018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F3319-C533-4FEA-9113-4E371AF674A0}" type="slidenum">
              <a:rPr lang="en-GB" smtClean="0"/>
              <a:t>‹#›</a:t>
            </a:fld>
            <a:endParaRPr lang="en-GB"/>
          </a:p>
        </p:txBody>
      </p:sp>
    </p:spTree>
    <p:extLst>
      <p:ext uri="{BB962C8B-B14F-4D97-AF65-F5344CB8AC3E}">
        <p14:creationId xmlns:p14="http://schemas.microsoft.com/office/powerpoint/2010/main" val="151295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A04491F-0B6A-4C38-9F87-F3999FFF1D83}"/>
              </a:ext>
            </a:extLst>
          </p:cNvPr>
          <p:cNvSpPr>
            <a:spLocks noGrp="1" noChangeArrowheads="1"/>
          </p:cNvSpPr>
          <p:nvPr>
            <p:ph type="title"/>
          </p:nvPr>
        </p:nvSpPr>
        <p:spPr bwMode="auto">
          <a:xfrm>
            <a:off x="381000" y="14478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ACD0BFAB-F9AB-45CF-982B-5463ABAAA19A}"/>
              </a:ext>
            </a:extLst>
          </p:cNvPr>
          <p:cNvSpPr>
            <a:spLocks noGrp="1" noChangeArrowheads="1"/>
          </p:cNvSpPr>
          <p:nvPr>
            <p:ph type="body" idx="1"/>
          </p:nvPr>
        </p:nvSpPr>
        <p:spPr bwMode="auto">
          <a:xfrm>
            <a:off x="381000" y="2209800"/>
            <a:ext cx="838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98BFB2AD-7868-47A8-8F10-9CC97570B933}"/>
              </a:ext>
            </a:extLst>
          </p:cNvPr>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endParaRPr lang="en-US"/>
          </a:p>
        </p:txBody>
      </p:sp>
      <p:sp>
        <p:nvSpPr>
          <p:cNvPr id="1029" name="Rectangle 5">
            <a:extLst>
              <a:ext uri="{FF2B5EF4-FFF2-40B4-BE49-F238E27FC236}">
                <a16:creationId xmlns:a16="http://schemas.microsoft.com/office/drawing/2014/main" id="{AA2401ED-1D31-4B96-BC0F-992859B28EBD}"/>
              </a:ext>
            </a:extLst>
          </p:cNvPr>
          <p:cNvSpPr>
            <a:spLocks noGrp="1" noChangeArrowheads="1"/>
          </p:cNvSpPr>
          <p:nvPr>
            <p:ph type="ftr" sz="quarter" idx="3"/>
          </p:nvPr>
        </p:nvSpPr>
        <p:spPr bwMode="auto">
          <a:xfrm>
            <a:off x="2819400" y="6248400"/>
            <a:ext cx="3352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p>
        </p:txBody>
      </p:sp>
      <p:sp>
        <p:nvSpPr>
          <p:cNvPr id="1030" name="Rectangle 6">
            <a:extLst>
              <a:ext uri="{FF2B5EF4-FFF2-40B4-BE49-F238E27FC236}">
                <a16:creationId xmlns:a16="http://schemas.microsoft.com/office/drawing/2014/main" id="{3E8ADEF9-6101-4EC4-8CFD-5488451C61E5}"/>
              </a:ext>
            </a:extLst>
          </p:cNvPr>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rgbClr val="00213B"/>
                </a:solidFill>
              </a:defRPr>
            </a:lvl1pPr>
          </a:lstStyle>
          <a:p>
            <a:pPr>
              <a:defRPr/>
            </a:pPr>
            <a:fld id="{3F1E3726-4700-4429-BBB3-E60267C3B6EC}" type="slidenum">
              <a:rPr lang="en-GB" altLang="en-US"/>
              <a:pPr>
                <a:defRPr/>
              </a:pPr>
              <a:t>‹#›</a:t>
            </a:fld>
            <a:endParaRPr lang="en-GB" altLang="en-US"/>
          </a:p>
        </p:txBody>
      </p:sp>
      <p:sp>
        <p:nvSpPr>
          <p:cNvPr id="1031" name="Rectangle 12">
            <a:extLst>
              <a:ext uri="{FF2B5EF4-FFF2-40B4-BE49-F238E27FC236}">
                <a16:creationId xmlns:a16="http://schemas.microsoft.com/office/drawing/2014/main" id="{1F8B3C65-5967-4E89-A05D-DF1F309093BA}"/>
              </a:ext>
            </a:extLst>
          </p:cNvPr>
          <p:cNvSpPr>
            <a:spLocks noChangeArrowheads="1"/>
          </p:cNvSpPr>
          <p:nvPr/>
        </p:nvSpPr>
        <p:spPr bwMode="auto">
          <a:xfrm>
            <a:off x="0" y="0"/>
            <a:ext cx="9144000" cy="1381125"/>
          </a:xfrm>
          <a:prstGeom prst="rect">
            <a:avLst/>
          </a:prstGeom>
          <a:solidFill>
            <a:srgbClr val="0021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400">
              <a:cs typeface="Arial" panose="020B0604020202020204" pitchFamily="34" charset="0"/>
            </a:endParaRPr>
          </a:p>
        </p:txBody>
      </p:sp>
      <p:pic>
        <p:nvPicPr>
          <p:cNvPr id="1032" name="Picture 5" descr="UoG_keyline.eps">
            <a:extLst>
              <a:ext uri="{FF2B5EF4-FFF2-40B4-BE49-F238E27FC236}">
                <a16:creationId xmlns:a16="http://schemas.microsoft.com/office/drawing/2014/main" id="{2D987A24-AC35-4B45-9246-F39C4F72A93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2750" y="374650"/>
            <a:ext cx="1968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4235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rtl="0" eaLnBrk="0" fontAlgn="base" hangingPunct="0">
        <a:spcBef>
          <a:spcPct val="0"/>
        </a:spcBef>
        <a:spcAft>
          <a:spcPct val="0"/>
        </a:spcAft>
        <a:defRPr sz="2800" b="1">
          <a:solidFill>
            <a:srgbClr val="00213B"/>
          </a:solidFill>
          <a:latin typeface="+mj-lt"/>
          <a:ea typeface="+mj-ea"/>
          <a:cs typeface="+mj-cs"/>
        </a:defRPr>
      </a:lvl1pPr>
      <a:lvl2pPr algn="l" rtl="0" eaLnBrk="0" fontAlgn="base" hangingPunct="0">
        <a:spcBef>
          <a:spcPct val="0"/>
        </a:spcBef>
        <a:spcAft>
          <a:spcPct val="0"/>
        </a:spcAft>
        <a:defRPr sz="2800" b="1">
          <a:solidFill>
            <a:srgbClr val="00213B"/>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rgbClr val="00213B"/>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rgbClr val="00213B"/>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rgbClr val="00213B"/>
          </a:solidFill>
          <a:latin typeface="Arial" charset="0"/>
          <a:ea typeface="ＭＳ Ｐゴシック" charset="-128"/>
          <a:cs typeface="ＭＳ Ｐゴシック" charset="-128"/>
        </a:defRPr>
      </a:lvl5pPr>
      <a:lvl6pPr marL="457200" algn="l" rtl="0" fontAlgn="base">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fontAlgn="base">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fontAlgn="base">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fontAlgn="base">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400">
          <a:solidFill>
            <a:srgbClr val="00213B"/>
          </a:solidFill>
          <a:latin typeface="+mn-lt"/>
          <a:ea typeface="+mn-ea"/>
          <a:cs typeface="+mn-cs"/>
        </a:defRPr>
      </a:lvl1pPr>
      <a:lvl2pPr marL="742950" indent="-285750" algn="l" rtl="0" eaLnBrk="0" fontAlgn="base" hangingPunct="0">
        <a:spcBef>
          <a:spcPct val="20000"/>
        </a:spcBef>
        <a:spcAft>
          <a:spcPct val="0"/>
        </a:spcAft>
        <a:buChar char="–"/>
        <a:defRPr sz="2000">
          <a:solidFill>
            <a:srgbClr val="00213B"/>
          </a:solidFill>
          <a:latin typeface="+mn-lt"/>
          <a:ea typeface="+mn-ea"/>
        </a:defRPr>
      </a:lvl2pPr>
      <a:lvl3pPr marL="1143000" indent="-228600" algn="l" rtl="0" eaLnBrk="0" fontAlgn="base" hangingPunct="0">
        <a:spcBef>
          <a:spcPct val="20000"/>
        </a:spcBef>
        <a:spcAft>
          <a:spcPct val="0"/>
        </a:spcAft>
        <a:buChar char="•"/>
        <a:defRPr b="1">
          <a:solidFill>
            <a:srgbClr val="00213B"/>
          </a:solidFill>
          <a:latin typeface="+mn-lt"/>
          <a:ea typeface="+mn-ea"/>
        </a:defRPr>
      </a:lvl3pPr>
      <a:lvl4pPr marL="1600200" indent="-228600" algn="l" rtl="0" eaLnBrk="0" fontAlgn="base" hangingPunct="0">
        <a:spcBef>
          <a:spcPct val="20000"/>
        </a:spcBef>
        <a:spcAft>
          <a:spcPct val="0"/>
        </a:spcAft>
        <a:buChar char="–"/>
        <a:defRPr>
          <a:solidFill>
            <a:srgbClr val="00213B"/>
          </a:solidFill>
          <a:latin typeface="+mn-lt"/>
          <a:ea typeface="+mn-ea"/>
        </a:defRPr>
      </a:lvl4pPr>
      <a:lvl5pPr marL="2057400" indent="-228600" algn="l" rtl="0" eaLnBrk="0" fontAlgn="base" hangingPunct="0">
        <a:spcBef>
          <a:spcPct val="20000"/>
        </a:spcBef>
        <a:spcAft>
          <a:spcPct val="0"/>
        </a:spcAft>
        <a:buChar char="»"/>
        <a:defRPr sz="1600">
          <a:solidFill>
            <a:srgbClr val="00213B"/>
          </a:solidFill>
          <a:latin typeface="+mn-lt"/>
          <a:ea typeface="+mn-ea"/>
        </a:defRPr>
      </a:lvl5pPr>
      <a:lvl6pPr marL="2514600" indent="-228600" algn="l" rtl="0" fontAlgn="base">
        <a:spcBef>
          <a:spcPct val="20000"/>
        </a:spcBef>
        <a:spcAft>
          <a:spcPct val="0"/>
        </a:spcAft>
        <a:buChar char="»"/>
        <a:defRPr sz="1600">
          <a:solidFill>
            <a:srgbClr val="00213B"/>
          </a:solidFill>
          <a:latin typeface="+mn-lt"/>
          <a:ea typeface="+mn-ea"/>
        </a:defRPr>
      </a:lvl6pPr>
      <a:lvl7pPr marL="2971800" indent="-228600" algn="l" rtl="0" fontAlgn="base">
        <a:spcBef>
          <a:spcPct val="20000"/>
        </a:spcBef>
        <a:spcAft>
          <a:spcPct val="0"/>
        </a:spcAft>
        <a:buChar char="»"/>
        <a:defRPr sz="1600">
          <a:solidFill>
            <a:srgbClr val="00213B"/>
          </a:solidFill>
          <a:latin typeface="+mn-lt"/>
          <a:ea typeface="+mn-ea"/>
        </a:defRPr>
      </a:lvl7pPr>
      <a:lvl8pPr marL="3429000" indent="-228600" algn="l" rtl="0" fontAlgn="base">
        <a:spcBef>
          <a:spcPct val="20000"/>
        </a:spcBef>
        <a:spcAft>
          <a:spcPct val="0"/>
        </a:spcAft>
        <a:buChar char="»"/>
        <a:defRPr sz="1600">
          <a:solidFill>
            <a:srgbClr val="00213B"/>
          </a:solidFill>
          <a:latin typeface="+mn-lt"/>
          <a:ea typeface="+mn-ea"/>
        </a:defRPr>
      </a:lvl8pPr>
      <a:lvl9pPr marL="3886200" indent="-228600" algn="l" rtl="0" fontAlgn="base">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s://www.gla.ac.uk/myglasgow/specialcollections/accessopeninghours" TargetMode="External"/><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library-asc@glasgow.ac.uk" TargetMode="Externa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1.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eleanor.lib.gla.ac.uk/search~S15/"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000" y="0"/>
            <a:ext cx="6234546"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07745"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970" y="292030"/>
            <a:ext cx="1584176" cy="491369"/>
          </a:xfrm>
          <a:prstGeom prst="rect">
            <a:avLst/>
          </a:prstGeom>
        </p:spPr>
      </p:pic>
      <p:sp>
        <p:nvSpPr>
          <p:cNvPr id="10" name="TextBox 9"/>
          <p:cNvSpPr txBox="1"/>
          <p:nvPr/>
        </p:nvSpPr>
        <p:spPr>
          <a:xfrm>
            <a:off x="110803" y="2207580"/>
            <a:ext cx="4320480" cy="1569660"/>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Searching for Rare Books in Archives and Special Collections </a:t>
            </a:r>
          </a:p>
        </p:txBody>
      </p:sp>
      <p:pic>
        <p:nvPicPr>
          <p:cNvPr id="13" name="Picture 12">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1196" y="5541447"/>
            <a:ext cx="1193800" cy="1193800"/>
          </a:xfrm>
          <a:prstGeom prst="rect">
            <a:avLst/>
          </a:prstGeom>
        </p:spPr>
      </p:pic>
      <p:sp>
        <p:nvSpPr>
          <p:cNvPr id="14" name="TextBox 13"/>
          <p:cNvSpPr txBox="1"/>
          <p:nvPr/>
        </p:nvSpPr>
        <p:spPr>
          <a:xfrm>
            <a:off x="165441" y="932304"/>
            <a:ext cx="3456384" cy="70788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Archives and Special Collections Training </a:t>
            </a:r>
            <a:endParaRPr lang="en-GB"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E5A261D-E7C9-4450-BD86-1CF5B9EA9219}"/>
              </a:ext>
            </a:extLst>
          </p:cNvPr>
          <p:cNvPicPr>
            <a:picLocks noChangeAspect="1"/>
          </p:cNvPicPr>
          <p:nvPr/>
        </p:nvPicPr>
        <p:blipFill>
          <a:blip r:embed="rId6"/>
          <a:stretch>
            <a:fillRect/>
          </a:stretch>
        </p:blipFill>
        <p:spPr>
          <a:xfrm>
            <a:off x="200222" y="5730891"/>
            <a:ext cx="1847315" cy="646331"/>
          </a:xfrm>
          <a:prstGeom prst="rect">
            <a:avLst/>
          </a:prstGeom>
        </p:spPr>
      </p:pic>
      <p:sp>
        <p:nvSpPr>
          <p:cNvPr id="6" name="Rectangle 5">
            <a:extLst>
              <a:ext uri="{FF2B5EF4-FFF2-40B4-BE49-F238E27FC236}">
                <a16:creationId xmlns:a16="http://schemas.microsoft.com/office/drawing/2014/main" id="{D7B9CB2C-93C1-485A-B9DB-93BF60FF2ED0}"/>
              </a:ext>
            </a:extLst>
          </p:cNvPr>
          <p:cNvSpPr/>
          <p:nvPr/>
        </p:nvSpPr>
        <p:spPr>
          <a:xfrm>
            <a:off x="113483" y="6396693"/>
            <a:ext cx="3018358" cy="338554"/>
          </a:xfrm>
          <a:prstGeom prst="rect">
            <a:avLst/>
          </a:prstGeom>
        </p:spPr>
        <p:txBody>
          <a:bodyPr wrap="square">
            <a:spAutoFit/>
          </a:bodyPr>
          <a:lstStyle/>
          <a:p>
            <a:r>
              <a:rPr lang="fr-FR" sz="800" dirty="0">
                <a:solidFill>
                  <a:schemeClr val="bg1"/>
                </a:solidFill>
              </a:rPr>
              <a:t>This  </a:t>
            </a:r>
            <a:r>
              <a:rPr lang="fr-FR" sz="800" dirty="0" err="1">
                <a:solidFill>
                  <a:schemeClr val="bg1"/>
                </a:solidFill>
              </a:rPr>
              <a:t>work</a:t>
            </a:r>
            <a:r>
              <a:rPr lang="fr-FR" sz="800" dirty="0">
                <a:solidFill>
                  <a:schemeClr val="bg1"/>
                </a:solidFill>
              </a:rPr>
              <a:t> </a:t>
            </a:r>
            <a:r>
              <a:rPr lang="fr-FR" sz="800" dirty="0" err="1">
                <a:solidFill>
                  <a:schemeClr val="bg1"/>
                </a:solidFill>
              </a:rPr>
              <a:t>is</a:t>
            </a:r>
            <a:r>
              <a:rPr lang="fr-FR" sz="800" dirty="0">
                <a:solidFill>
                  <a:schemeClr val="bg1"/>
                </a:solidFill>
              </a:rPr>
              <a:t> made </a:t>
            </a:r>
            <a:r>
              <a:rPr lang="fr-FR" sz="800" dirty="0" err="1">
                <a:solidFill>
                  <a:schemeClr val="bg1"/>
                </a:solidFill>
              </a:rPr>
              <a:t>available</a:t>
            </a:r>
            <a:r>
              <a:rPr lang="fr-FR" sz="800" dirty="0">
                <a:solidFill>
                  <a:schemeClr val="bg1"/>
                </a:solidFill>
              </a:rPr>
              <a:t> </a:t>
            </a:r>
            <a:r>
              <a:rPr lang="fr-FR" sz="800" dirty="0" err="1">
                <a:solidFill>
                  <a:schemeClr val="bg1"/>
                </a:solidFill>
              </a:rPr>
              <a:t>under</a:t>
            </a:r>
            <a:r>
              <a:rPr lang="fr-FR" sz="800" dirty="0">
                <a:solidFill>
                  <a:schemeClr val="bg1"/>
                </a:solidFill>
              </a:rPr>
              <a:t>  a Creative Commons Attribution-Non Commercial 4.0 International License (CC BY-NC 4.0)</a:t>
            </a:r>
            <a:endParaRPr lang="en-GB" sz="800" dirty="0">
              <a:solidFill>
                <a:schemeClr val="bg1"/>
              </a:solidFill>
            </a:endParaRPr>
          </a:p>
        </p:txBody>
      </p:sp>
      <p:sp>
        <p:nvSpPr>
          <p:cNvPr id="11" name="TextBox 10">
            <a:extLst>
              <a:ext uri="{FF2B5EF4-FFF2-40B4-BE49-F238E27FC236}">
                <a16:creationId xmlns:a16="http://schemas.microsoft.com/office/drawing/2014/main" id="{3FEE170B-E908-4C7E-B3D3-1A19F28FE5C8}"/>
              </a:ext>
            </a:extLst>
          </p:cNvPr>
          <p:cNvSpPr txBox="1"/>
          <p:nvPr/>
        </p:nvSpPr>
        <p:spPr>
          <a:xfrm>
            <a:off x="159498" y="3938458"/>
            <a:ext cx="4109800" cy="70788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Bob Maclean, </a:t>
            </a:r>
          </a:p>
          <a:p>
            <a:r>
              <a:rPr lang="en-GB" sz="2000" dirty="0">
                <a:solidFill>
                  <a:schemeClr val="bg1"/>
                </a:solidFill>
                <a:latin typeface="Arial" panose="020B0604020202020204" pitchFamily="34" charset="0"/>
                <a:cs typeface="Arial" panose="020B0604020202020204" pitchFamily="34" charset="0"/>
              </a:rPr>
              <a:t>Archives and Special Collections</a:t>
            </a:r>
          </a:p>
        </p:txBody>
      </p:sp>
    </p:spTree>
    <p:extLst>
      <p:ext uri="{BB962C8B-B14F-4D97-AF65-F5344CB8AC3E}">
        <p14:creationId xmlns:p14="http://schemas.microsoft.com/office/powerpoint/2010/main" val="393679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14B28E6-B0F8-45B6-83BC-A4576E1B1A1C}"/>
              </a:ext>
            </a:extLst>
          </p:cNvPr>
          <p:cNvSpPr>
            <a:spLocks noGrp="1"/>
          </p:cNvSpPr>
          <p:nvPr>
            <p:ph type="title"/>
          </p:nvPr>
        </p:nvSpPr>
        <p:spPr/>
        <p:txBody>
          <a:bodyPr/>
          <a:lstStyle/>
          <a:p>
            <a:r>
              <a:rPr lang="en-GB" altLang="en-US" dirty="0"/>
              <a:t>Too many results returned by RBS? </a:t>
            </a:r>
          </a:p>
        </p:txBody>
      </p:sp>
      <p:sp>
        <p:nvSpPr>
          <p:cNvPr id="16387" name="Text Placeholder 2">
            <a:extLst>
              <a:ext uri="{FF2B5EF4-FFF2-40B4-BE49-F238E27FC236}">
                <a16:creationId xmlns:a16="http://schemas.microsoft.com/office/drawing/2014/main" id="{B25E6010-2EA1-4A47-A1C5-C533AB7C6FCD}"/>
              </a:ext>
            </a:extLst>
          </p:cNvPr>
          <p:cNvSpPr>
            <a:spLocks noGrp="1"/>
          </p:cNvSpPr>
          <p:nvPr>
            <p:ph type="body" sz="half" idx="1"/>
          </p:nvPr>
        </p:nvSpPr>
        <p:spPr>
          <a:xfrm>
            <a:off x="381000" y="2209800"/>
            <a:ext cx="7862888" cy="3886200"/>
          </a:xfrm>
        </p:spPr>
        <p:txBody>
          <a:bodyPr/>
          <a:lstStyle/>
          <a:p>
            <a:r>
              <a:rPr lang="en-GB" altLang="en-US" dirty="0"/>
              <a:t>Where the wildcards help to broaden out your search, date limits should be applied to add precision</a:t>
            </a:r>
          </a:p>
          <a:p>
            <a:endParaRPr lang="en-GB" altLang="en-US" dirty="0"/>
          </a:p>
        </p:txBody>
      </p:sp>
    </p:spTree>
    <p:extLst>
      <p:ext uri="{BB962C8B-B14F-4D97-AF65-F5344CB8AC3E}">
        <p14:creationId xmlns:p14="http://schemas.microsoft.com/office/powerpoint/2010/main" val="314420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A528A54-CE98-41AF-9158-607C8CB8B5B3}"/>
              </a:ext>
            </a:extLst>
          </p:cNvPr>
          <p:cNvSpPr>
            <a:spLocks noGrp="1"/>
          </p:cNvSpPr>
          <p:nvPr>
            <p:ph type="title"/>
          </p:nvPr>
        </p:nvSpPr>
        <p:spPr>
          <a:xfrm>
            <a:off x="179388" y="1341438"/>
            <a:ext cx="8382000" cy="685800"/>
          </a:xfrm>
        </p:spPr>
        <p:txBody>
          <a:bodyPr/>
          <a:lstStyle/>
          <a:p>
            <a:r>
              <a:rPr lang="en-GB" altLang="en-US" dirty="0"/>
              <a:t>Subject headings</a:t>
            </a:r>
          </a:p>
        </p:txBody>
      </p:sp>
      <p:sp>
        <p:nvSpPr>
          <p:cNvPr id="17411" name="Text Placeholder 2">
            <a:extLst>
              <a:ext uri="{FF2B5EF4-FFF2-40B4-BE49-F238E27FC236}">
                <a16:creationId xmlns:a16="http://schemas.microsoft.com/office/drawing/2014/main" id="{5927F5EE-6DFA-45E2-AD69-70DCD658C46A}"/>
              </a:ext>
            </a:extLst>
          </p:cNvPr>
          <p:cNvSpPr>
            <a:spLocks noGrp="1"/>
          </p:cNvSpPr>
          <p:nvPr>
            <p:ph type="body" sz="half" idx="1"/>
          </p:nvPr>
        </p:nvSpPr>
        <p:spPr>
          <a:xfrm>
            <a:off x="64123" y="2192009"/>
            <a:ext cx="3905250" cy="3886200"/>
          </a:xfrm>
        </p:spPr>
        <p:txBody>
          <a:bodyPr/>
          <a:lstStyle/>
          <a:p>
            <a:r>
              <a:rPr lang="en-GB" altLang="en-US" sz="2000" dirty="0"/>
              <a:t>Added to some books to give an idea about what the books might contain</a:t>
            </a:r>
          </a:p>
          <a:p>
            <a:r>
              <a:rPr lang="en-GB" altLang="en-US" sz="2000" dirty="0"/>
              <a:t>For instance, </a:t>
            </a:r>
            <a:r>
              <a:rPr lang="en-GB" altLang="en-US" sz="2000" i="1" dirty="0"/>
              <a:t>De </a:t>
            </a:r>
            <a:r>
              <a:rPr lang="en-GB" altLang="en-US" sz="2000" i="1" dirty="0" err="1"/>
              <a:t>Revolutionibus</a:t>
            </a:r>
            <a:r>
              <a:rPr lang="en-GB" altLang="en-US" sz="2000" i="1" dirty="0"/>
              <a:t> </a:t>
            </a:r>
            <a:r>
              <a:rPr lang="en-GB" altLang="en-US" sz="2000" dirty="0"/>
              <a:t>has the subject heading “astronomy—early works to 1800”. </a:t>
            </a:r>
          </a:p>
          <a:p>
            <a:r>
              <a:rPr lang="en-GB" altLang="en-US" sz="2000" dirty="0"/>
              <a:t>By clicking on the subject heading, you can browse other works on the same topic. </a:t>
            </a:r>
          </a:p>
        </p:txBody>
      </p:sp>
      <p:pic>
        <p:nvPicPr>
          <p:cNvPr id="17412" name="Picture 5">
            <a:extLst>
              <a:ext uri="{FF2B5EF4-FFF2-40B4-BE49-F238E27FC236}">
                <a16:creationId xmlns:a16="http://schemas.microsoft.com/office/drawing/2014/main" id="{31D49E54-6A72-4E0C-9294-6780466F09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9373" y="1698306"/>
            <a:ext cx="4884737"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Oval 6">
            <a:extLst>
              <a:ext uri="{FF2B5EF4-FFF2-40B4-BE49-F238E27FC236}">
                <a16:creationId xmlns:a16="http://schemas.microsoft.com/office/drawing/2014/main" id="{26847C5F-E911-45D4-A280-B620DFBE169D}"/>
              </a:ext>
            </a:extLst>
          </p:cNvPr>
          <p:cNvSpPr>
            <a:spLocks noChangeArrowheads="1"/>
          </p:cNvSpPr>
          <p:nvPr/>
        </p:nvSpPr>
        <p:spPr bwMode="auto">
          <a:xfrm>
            <a:off x="3851920" y="3933056"/>
            <a:ext cx="4078265" cy="179990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2" name="TextBox 1">
            <a:extLst>
              <a:ext uri="{FF2B5EF4-FFF2-40B4-BE49-F238E27FC236}">
                <a16:creationId xmlns:a16="http://schemas.microsoft.com/office/drawing/2014/main" id="{FBECFEA7-C1B2-4C85-97D9-706349299AB1}"/>
              </a:ext>
            </a:extLst>
          </p:cNvPr>
          <p:cNvSpPr txBox="1"/>
          <p:nvPr/>
        </p:nvSpPr>
        <p:spPr>
          <a:xfrm>
            <a:off x="1054205" y="6423458"/>
            <a:ext cx="6814686" cy="369332"/>
          </a:xfrm>
          <a:prstGeom prst="rect">
            <a:avLst/>
          </a:prstGeom>
          <a:noFill/>
          <a:ln>
            <a:solidFill>
              <a:schemeClr val="tx1"/>
            </a:solidFill>
          </a:ln>
        </p:spPr>
        <p:txBody>
          <a:bodyPr wrap="none" rtlCol="0">
            <a:spAutoFit/>
          </a:bodyPr>
          <a:lstStyle/>
          <a:p>
            <a:r>
              <a:rPr lang="en-GB" i="1" dirty="0"/>
              <a:t>Please note that subject headings are not provided for all books. </a:t>
            </a:r>
          </a:p>
        </p:txBody>
      </p:sp>
    </p:spTree>
    <p:extLst>
      <p:ext uri="{BB962C8B-B14F-4D97-AF65-F5344CB8AC3E}">
        <p14:creationId xmlns:p14="http://schemas.microsoft.com/office/powerpoint/2010/main" val="20830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1932419-E316-4199-A1DC-2C75F184BC99}"/>
              </a:ext>
            </a:extLst>
          </p:cNvPr>
          <p:cNvSpPr>
            <a:spLocks noGrp="1"/>
          </p:cNvSpPr>
          <p:nvPr>
            <p:ph type="title"/>
          </p:nvPr>
        </p:nvSpPr>
        <p:spPr>
          <a:xfrm>
            <a:off x="147638" y="1384300"/>
            <a:ext cx="8382000" cy="685800"/>
          </a:xfrm>
        </p:spPr>
        <p:txBody>
          <a:bodyPr/>
          <a:lstStyle/>
          <a:p>
            <a:r>
              <a:rPr lang="en-GB" altLang="en-US"/>
              <a:t>Who owned the book? </a:t>
            </a:r>
          </a:p>
        </p:txBody>
      </p:sp>
      <p:sp>
        <p:nvSpPr>
          <p:cNvPr id="18435" name="Text Placeholder 2">
            <a:extLst>
              <a:ext uri="{FF2B5EF4-FFF2-40B4-BE49-F238E27FC236}">
                <a16:creationId xmlns:a16="http://schemas.microsoft.com/office/drawing/2014/main" id="{9427C900-7604-432E-A2AA-7C33E614E483}"/>
              </a:ext>
            </a:extLst>
          </p:cNvPr>
          <p:cNvSpPr>
            <a:spLocks noGrp="1"/>
          </p:cNvSpPr>
          <p:nvPr>
            <p:ph type="body" sz="half" idx="1"/>
          </p:nvPr>
        </p:nvSpPr>
        <p:spPr>
          <a:xfrm>
            <a:off x="-68263" y="2070100"/>
            <a:ext cx="4406901" cy="3886200"/>
          </a:xfrm>
        </p:spPr>
        <p:txBody>
          <a:bodyPr/>
          <a:lstStyle/>
          <a:p>
            <a:r>
              <a:rPr lang="en-GB" altLang="en-US" sz="2200" dirty="0"/>
              <a:t>By searching the “</a:t>
            </a:r>
            <a:r>
              <a:rPr lang="en-GB" altLang="en-US" sz="2200" b="1" i="1" dirty="0"/>
              <a:t>printers and provenance</a:t>
            </a:r>
            <a:r>
              <a:rPr lang="en-GB" altLang="en-US" sz="2200" dirty="0"/>
              <a:t>” you can often find out  who owned a particular book in the past</a:t>
            </a:r>
          </a:p>
          <a:p>
            <a:r>
              <a:rPr lang="en-GB" altLang="en-US" sz="2200" dirty="0"/>
              <a:t>You may also be able to find out if the owner annotated the book which can provide valuable insights for researchers </a:t>
            </a:r>
          </a:p>
          <a:p>
            <a:pPr marL="0" indent="0">
              <a:buNone/>
            </a:pPr>
            <a:endParaRPr lang="en-GB" altLang="en-US" sz="2200" dirty="0"/>
          </a:p>
        </p:txBody>
      </p:sp>
      <p:pic>
        <p:nvPicPr>
          <p:cNvPr id="18436" name="Picture 4">
            <a:extLst>
              <a:ext uri="{FF2B5EF4-FFF2-40B4-BE49-F238E27FC236}">
                <a16:creationId xmlns:a16="http://schemas.microsoft.com/office/drawing/2014/main" id="{57957DB7-0DF5-43FE-8784-E05B6046EC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5704" y="1511895"/>
            <a:ext cx="4594551" cy="396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Oval 5">
            <a:extLst>
              <a:ext uri="{FF2B5EF4-FFF2-40B4-BE49-F238E27FC236}">
                <a16:creationId xmlns:a16="http://schemas.microsoft.com/office/drawing/2014/main" id="{AE6DADD9-98E1-4837-BC93-37E3936EAAB2}"/>
              </a:ext>
            </a:extLst>
          </p:cNvPr>
          <p:cNvSpPr>
            <a:spLocks noChangeArrowheads="1"/>
          </p:cNvSpPr>
          <p:nvPr/>
        </p:nvSpPr>
        <p:spPr bwMode="auto">
          <a:xfrm>
            <a:off x="7932889" y="2636912"/>
            <a:ext cx="971550" cy="2159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2" name="TextBox 1">
            <a:extLst>
              <a:ext uri="{FF2B5EF4-FFF2-40B4-BE49-F238E27FC236}">
                <a16:creationId xmlns:a16="http://schemas.microsoft.com/office/drawing/2014/main" id="{BBAD8AF6-030C-43E7-AAFA-1F981FAB0DDA}"/>
              </a:ext>
            </a:extLst>
          </p:cNvPr>
          <p:cNvSpPr txBox="1"/>
          <p:nvPr/>
        </p:nvSpPr>
        <p:spPr>
          <a:xfrm>
            <a:off x="971600" y="5895072"/>
            <a:ext cx="7056784" cy="646331"/>
          </a:xfrm>
          <a:prstGeom prst="rect">
            <a:avLst/>
          </a:prstGeom>
          <a:noFill/>
          <a:ln>
            <a:solidFill>
              <a:schemeClr val="tx1"/>
            </a:solidFill>
          </a:ln>
        </p:spPr>
        <p:txBody>
          <a:bodyPr wrap="square" rtlCol="0">
            <a:spAutoFit/>
          </a:bodyPr>
          <a:lstStyle/>
          <a:p>
            <a:pPr algn="ctr"/>
            <a:r>
              <a:rPr lang="en-GB" altLang="en-US" i="1" dirty="0"/>
              <a:t>Please note that not every book we hold has provenance information associated with it.</a:t>
            </a:r>
            <a:endParaRPr lang="en-GB" i="1" dirty="0"/>
          </a:p>
        </p:txBody>
      </p:sp>
    </p:spTree>
    <p:extLst>
      <p:ext uri="{BB962C8B-B14F-4D97-AF65-F5344CB8AC3E}">
        <p14:creationId xmlns:p14="http://schemas.microsoft.com/office/powerpoint/2010/main" val="404155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Box 1">
            <a:extLst>
              <a:ext uri="{FF2B5EF4-FFF2-40B4-BE49-F238E27FC236}">
                <a16:creationId xmlns:a16="http://schemas.microsoft.com/office/drawing/2014/main" id="{AC7C1914-3F4D-4575-87ED-B3D4BD63E54C}"/>
              </a:ext>
            </a:extLst>
          </p:cNvPr>
          <p:cNvSpPr txBox="1">
            <a:spLocks noChangeArrowheads="1"/>
          </p:cNvSpPr>
          <p:nvPr/>
        </p:nvSpPr>
        <p:spPr bwMode="auto">
          <a:xfrm>
            <a:off x="250825" y="1498600"/>
            <a:ext cx="62653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Accessing the Rare Books collection</a:t>
            </a:r>
          </a:p>
        </p:txBody>
      </p:sp>
      <p:sp>
        <p:nvSpPr>
          <p:cNvPr id="2" name="Rectangle 1">
            <a:extLst>
              <a:ext uri="{FF2B5EF4-FFF2-40B4-BE49-F238E27FC236}">
                <a16:creationId xmlns:a16="http://schemas.microsoft.com/office/drawing/2014/main" id="{E8A6D9F5-23C5-45EA-8A65-F4E26AD35C12}"/>
              </a:ext>
            </a:extLst>
          </p:cNvPr>
          <p:cNvSpPr/>
          <p:nvPr/>
        </p:nvSpPr>
        <p:spPr>
          <a:xfrm>
            <a:off x="250825" y="2245949"/>
            <a:ext cx="4753223" cy="2585323"/>
          </a:xfrm>
          <a:prstGeom prst="rect">
            <a:avLst/>
          </a:prstGeom>
        </p:spPr>
        <p:txBody>
          <a:bodyPr wrap="square">
            <a:spAutoFit/>
          </a:bodyPr>
          <a:lstStyle/>
          <a:p>
            <a:r>
              <a:rPr lang="en-GB" dirty="0"/>
              <a:t>Special Collections is situated on Level 12 of the University Library</a:t>
            </a:r>
          </a:p>
          <a:p>
            <a:endParaRPr lang="en-GB" dirty="0"/>
          </a:p>
          <a:p>
            <a:r>
              <a:rPr lang="en-GB" dirty="0"/>
              <a:t>It is not necessary to make an appointment although, to help make the most of your visit, it is best to get in touch in advance as it is not always possible for us to be able to respond to in-depth enquiries immediately.</a:t>
            </a:r>
          </a:p>
          <a:p>
            <a:endParaRPr lang="en-GB" dirty="0"/>
          </a:p>
        </p:txBody>
      </p:sp>
      <p:pic>
        <p:nvPicPr>
          <p:cNvPr id="7" name="Picture 6">
            <a:extLst>
              <a:ext uri="{FF2B5EF4-FFF2-40B4-BE49-F238E27FC236}">
                <a16:creationId xmlns:a16="http://schemas.microsoft.com/office/drawing/2014/main" id="{1E699590-DF65-475B-9EC1-322F94C9918B}"/>
              </a:ext>
            </a:extLst>
          </p:cNvPr>
          <p:cNvPicPr>
            <a:picLocks noChangeAspect="1"/>
          </p:cNvPicPr>
          <p:nvPr/>
        </p:nvPicPr>
        <p:blipFill>
          <a:blip r:embed="rId2"/>
          <a:stretch>
            <a:fillRect/>
          </a:stretch>
        </p:blipFill>
        <p:spPr>
          <a:xfrm>
            <a:off x="5034163" y="2251635"/>
            <a:ext cx="3859012" cy="2579637"/>
          </a:xfrm>
          <a:prstGeom prst="rect">
            <a:avLst/>
          </a:prstGeom>
        </p:spPr>
      </p:pic>
      <p:sp>
        <p:nvSpPr>
          <p:cNvPr id="3" name="Rectangle 2">
            <a:extLst>
              <a:ext uri="{FF2B5EF4-FFF2-40B4-BE49-F238E27FC236}">
                <a16:creationId xmlns:a16="http://schemas.microsoft.com/office/drawing/2014/main" id="{A7C39FE1-2120-4FF5-8C5E-43706F27886F}"/>
              </a:ext>
            </a:extLst>
          </p:cNvPr>
          <p:cNvSpPr/>
          <p:nvPr/>
        </p:nvSpPr>
        <p:spPr>
          <a:xfrm>
            <a:off x="250825" y="4842495"/>
            <a:ext cx="8433507" cy="646331"/>
          </a:xfrm>
          <a:prstGeom prst="rect">
            <a:avLst/>
          </a:prstGeom>
        </p:spPr>
        <p:txBody>
          <a:bodyPr wrap="square">
            <a:spAutoFit/>
          </a:bodyPr>
          <a:lstStyle/>
          <a:p>
            <a:r>
              <a:rPr lang="en-GB" dirty="0"/>
              <a:t>Find out more about visiting at: </a:t>
            </a:r>
            <a:r>
              <a:rPr lang="en-GB" dirty="0">
                <a:hlinkClick r:id="rId3"/>
              </a:rPr>
              <a:t>https://www.gla.ac.uk/myglasgow/specialcollections/accessopeninghours</a:t>
            </a:r>
            <a:r>
              <a:rPr lang="en-GB" dirty="0"/>
              <a:t> </a:t>
            </a:r>
          </a:p>
        </p:txBody>
      </p:sp>
    </p:spTree>
    <p:extLst>
      <p:ext uri="{BB962C8B-B14F-4D97-AF65-F5344CB8AC3E}">
        <p14:creationId xmlns:p14="http://schemas.microsoft.com/office/powerpoint/2010/main" val="341399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C967E0B-BFD0-4A70-BA7D-44A927995F7D}"/>
              </a:ext>
            </a:extLst>
          </p:cNvPr>
          <p:cNvSpPr>
            <a:spLocks noGrp="1"/>
          </p:cNvSpPr>
          <p:nvPr>
            <p:ph type="title"/>
          </p:nvPr>
        </p:nvSpPr>
        <p:spPr>
          <a:xfrm>
            <a:off x="251520" y="1739183"/>
            <a:ext cx="8382000" cy="685800"/>
          </a:xfrm>
        </p:spPr>
        <p:txBody>
          <a:bodyPr/>
          <a:lstStyle/>
          <a:p>
            <a:r>
              <a:rPr lang="en-GB" altLang="en-US" dirty="0"/>
              <a:t>Remember, if you’re stuck with your search, ask us for help!</a:t>
            </a:r>
            <a:br>
              <a:rPr lang="en-GB" altLang="en-US" dirty="0"/>
            </a:br>
            <a:endParaRPr lang="en-GB" altLang="en-US" dirty="0"/>
          </a:p>
        </p:txBody>
      </p:sp>
      <p:sp>
        <p:nvSpPr>
          <p:cNvPr id="20483" name="Text Placeholder 2">
            <a:extLst>
              <a:ext uri="{FF2B5EF4-FFF2-40B4-BE49-F238E27FC236}">
                <a16:creationId xmlns:a16="http://schemas.microsoft.com/office/drawing/2014/main" id="{83A970E5-C15F-43CC-994C-39B0A0E9831B}"/>
              </a:ext>
            </a:extLst>
          </p:cNvPr>
          <p:cNvSpPr>
            <a:spLocks noGrp="1"/>
          </p:cNvSpPr>
          <p:nvPr>
            <p:ph type="body" sz="half" idx="1"/>
          </p:nvPr>
        </p:nvSpPr>
        <p:spPr>
          <a:xfrm>
            <a:off x="251520" y="2489918"/>
            <a:ext cx="4767064" cy="3886200"/>
          </a:xfrm>
        </p:spPr>
        <p:txBody>
          <a:bodyPr/>
          <a:lstStyle/>
          <a:p>
            <a:pPr marL="0" indent="0">
              <a:buFontTx/>
              <a:buNone/>
            </a:pPr>
            <a:r>
              <a:rPr lang="en-GB" altLang="en-US" dirty="0"/>
              <a:t>It’s not always easy to locate things straight away.</a:t>
            </a:r>
          </a:p>
          <a:p>
            <a:pPr marL="0" indent="0">
              <a:buFontTx/>
              <a:buNone/>
            </a:pPr>
            <a:endParaRPr lang="en-GB" altLang="en-US" dirty="0"/>
          </a:p>
          <a:p>
            <a:pPr marL="0" indent="0">
              <a:buFontTx/>
              <a:buNone/>
            </a:pPr>
            <a:r>
              <a:rPr lang="en-GB" altLang="en-US" dirty="0"/>
              <a:t>If you can’t find what you’re looking for, pop up to Level 12 </a:t>
            </a:r>
          </a:p>
          <a:p>
            <a:pPr marL="0" indent="0">
              <a:buFontTx/>
              <a:buNone/>
            </a:pPr>
            <a:r>
              <a:rPr lang="en-GB" altLang="en-US" dirty="0"/>
              <a:t>in the Library and ask us.</a:t>
            </a:r>
          </a:p>
          <a:p>
            <a:pPr marL="0" indent="0">
              <a:buFontTx/>
              <a:buNone/>
            </a:pPr>
            <a:endParaRPr lang="en-GB" altLang="en-US" dirty="0"/>
          </a:p>
          <a:p>
            <a:pPr marL="0" indent="0">
              <a:buFontTx/>
              <a:buNone/>
            </a:pPr>
            <a:r>
              <a:rPr lang="en-GB" altLang="en-US" dirty="0"/>
              <a:t>Or you can contact us by email.</a:t>
            </a:r>
          </a:p>
          <a:p>
            <a:pPr marL="0" indent="0">
              <a:buFontTx/>
              <a:buNone/>
            </a:pPr>
            <a:r>
              <a:rPr lang="en-GB" altLang="en-US" dirty="0">
                <a:hlinkClick r:id="rId2"/>
              </a:rPr>
              <a:t>library-asc@glasgow.ac.uk</a:t>
            </a:r>
            <a:r>
              <a:rPr lang="en-GB" altLang="en-US" dirty="0"/>
              <a:t> </a:t>
            </a:r>
          </a:p>
        </p:txBody>
      </p:sp>
      <p:pic>
        <p:nvPicPr>
          <p:cNvPr id="20484" name="Content Placeholder 4">
            <a:extLst>
              <a:ext uri="{FF2B5EF4-FFF2-40B4-BE49-F238E27FC236}">
                <a16:creationId xmlns:a16="http://schemas.microsoft.com/office/drawing/2014/main" id="{51BBC738-8965-4D12-957E-B692A7273F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5067" y="2895600"/>
            <a:ext cx="4124980" cy="1768094"/>
          </a:xfrm>
        </p:spPr>
      </p:pic>
    </p:spTree>
    <p:extLst>
      <p:ext uri="{BB962C8B-B14F-4D97-AF65-F5344CB8AC3E}">
        <p14:creationId xmlns:p14="http://schemas.microsoft.com/office/powerpoint/2010/main" val="2963493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179" y="-1"/>
            <a:ext cx="6234547" cy="68580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07745"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45343"/>
            <a:ext cx="1584176" cy="491369"/>
          </a:xfrm>
          <a:prstGeom prst="rect">
            <a:avLst/>
          </a:prstGeom>
        </p:spPr>
      </p:pic>
      <p:sp>
        <p:nvSpPr>
          <p:cNvPr id="8" name="TextBox 7"/>
          <p:cNvSpPr txBox="1"/>
          <p:nvPr/>
        </p:nvSpPr>
        <p:spPr>
          <a:xfrm>
            <a:off x="395536" y="1249015"/>
            <a:ext cx="3456384" cy="830997"/>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Archives and Special Collections</a:t>
            </a:r>
            <a:endParaRPr lang="en-GB" sz="1400" dirty="0">
              <a:latin typeface="Arial" panose="020B0604020202020204" pitchFamily="34" charset="0"/>
              <a:cs typeface="Arial" panose="020B0604020202020204" pitchFamily="34" charset="0"/>
            </a:endParaRPr>
          </a:p>
        </p:txBody>
      </p:sp>
      <p:sp>
        <p:nvSpPr>
          <p:cNvPr id="10" name="TextBox 9"/>
          <p:cNvSpPr txBox="1"/>
          <p:nvPr/>
        </p:nvSpPr>
        <p:spPr>
          <a:xfrm>
            <a:off x="395536" y="3645024"/>
            <a:ext cx="4104456" cy="163121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To learn more about ASC, our services and how we can support </a:t>
            </a:r>
            <a:r>
              <a:rPr lang="en-GB" sz="2000" dirty="0">
                <a:solidFill>
                  <a:schemeClr val="bg1">
                    <a:lumMod val="95000"/>
                  </a:schemeClr>
                </a:solidFill>
                <a:latin typeface="Arial" panose="020B0604020202020204" pitchFamily="34" charset="0"/>
                <a:cs typeface="Arial" panose="020B0604020202020204" pitchFamily="34" charset="0"/>
              </a:rPr>
              <a:t>you, please visit our website: </a:t>
            </a:r>
            <a:r>
              <a:rPr lang="en-GB" sz="2000" dirty="0">
                <a:solidFill>
                  <a:schemeClr val="bg1"/>
                </a:solidFill>
                <a:latin typeface="Arial" panose="020B0604020202020204" pitchFamily="34" charset="0"/>
                <a:cs typeface="Arial" panose="020B0604020202020204" pitchFamily="34" charset="0"/>
              </a:rPr>
              <a:t>https://www.gla.ac.uk/myglasgow/archivespecialcollections/  </a:t>
            </a:r>
          </a:p>
        </p:txBody>
      </p:sp>
    </p:spTree>
    <p:extLst>
      <p:ext uri="{BB962C8B-B14F-4D97-AF65-F5344CB8AC3E}">
        <p14:creationId xmlns:p14="http://schemas.microsoft.com/office/powerpoint/2010/main" val="324988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418AE56-D178-4F31-98C5-E3D58E279EFD}"/>
              </a:ext>
            </a:extLst>
          </p:cNvPr>
          <p:cNvSpPr>
            <a:spLocks noGrp="1" noChangeArrowheads="1"/>
          </p:cNvSpPr>
          <p:nvPr>
            <p:ph type="title"/>
          </p:nvPr>
        </p:nvSpPr>
        <p:spPr/>
        <p:txBody>
          <a:bodyPr/>
          <a:lstStyle/>
          <a:p>
            <a:r>
              <a:rPr lang="en-GB" altLang="en-US" sz="2400">
                <a:latin typeface="Arial Unicode MS" panose="020B0604020202020204" pitchFamily="34" charset="-128"/>
              </a:rPr>
              <a:t>Topics</a:t>
            </a:r>
          </a:p>
        </p:txBody>
      </p:sp>
      <p:sp>
        <p:nvSpPr>
          <p:cNvPr id="5123" name="Rectangle 3">
            <a:extLst>
              <a:ext uri="{FF2B5EF4-FFF2-40B4-BE49-F238E27FC236}">
                <a16:creationId xmlns:a16="http://schemas.microsoft.com/office/drawing/2014/main" id="{4B84AA73-B940-4A52-AD97-33EA70AB794A}"/>
              </a:ext>
            </a:extLst>
          </p:cNvPr>
          <p:cNvSpPr>
            <a:spLocks noGrp="1" noChangeArrowheads="1"/>
          </p:cNvSpPr>
          <p:nvPr>
            <p:ph type="body" idx="1"/>
          </p:nvPr>
        </p:nvSpPr>
        <p:spPr>
          <a:xfrm>
            <a:off x="381000" y="2276475"/>
            <a:ext cx="8382000" cy="3886200"/>
          </a:xfrm>
        </p:spPr>
        <p:txBody>
          <a:bodyPr/>
          <a:lstStyle/>
          <a:p>
            <a:r>
              <a:rPr lang="en-GB" altLang="en-US">
                <a:latin typeface="Arial Unicode MS" panose="020B0604020202020204" pitchFamily="34" charset="-128"/>
              </a:rPr>
              <a:t>What is Special Collections?</a:t>
            </a:r>
          </a:p>
          <a:p>
            <a:endParaRPr lang="en-GB" altLang="en-US">
              <a:latin typeface="Arial Unicode MS" panose="020B0604020202020204" pitchFamily="34" charset="-128"/>
            </a:endParaRPr>
          </a:p>
          <a:p>
            <a:r>
              <a:rPr lang="en-GB" altLang="en-US">
                <a:latin typeface="Arial Unicode MS" panose="020B0604020202020204" pitchFamily="34" charset="-128"/>
              </a:rPr>
              <a:t>Resources held by Special Collections</a:t>
            </a:r>
          </a:p>
          <a:p>
            <a:endParaRPr lang="en-GB" altLang="en-US">
              <a:latin typeface="Arial Unicode MS" panose="020B0604020202020204" pitchFamily="34" charset="-128"/>
            </a:endParaRPr>
          </a:p>
          <a:p>
            <a:r>
              <a:rPr lang="en-GB" altLang="en-US">
                <a:latin typeface="Arial Unicode MS" panose="020B0604020202020204" pitchFamily="34" charset="-128"/>
              </a:rPr>
              <a:t>Searching our Rare Book collections</a:t>
            </a:r>
          </a:p>
          <a:p>
            <a:endParaRPr lang="en-GB" altLang="en-US">
              <a:latin typeface="Arial Unicode MS" panose="020B0604020202020204" pitchFamily="34" charset="-128"/>
            </a:endParaRPr>
          </a:p>
        </p:txBody>
      </p:sp>
    </p:spTree>
    <p:extLst>
      <p:ext uri="{BB962C8B-B14F-4D97-AF65-F5344CB8AC3E}">
        <p14:creationId xmlns:p14="http://schemas.microsoft.com/office/powerpoint/2010/main" val="197944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1F17973-CE06-4F7F-91E1-DC2764D6ABE6}"/>
              </a:ext>
            </a:extLst>
          </p:cNvPr>
          <p:cNvSpPr>
            <a:spLocks noGrp="1" noChangeArrowheads="1"/>
          </p:cNvSpPr>
          <p:nvPr>
            <p:ph type="title"/>
          </p:nvPr>
        </p:nvSpPr>
        <p:spPr/>
        <p:txBody>
          <a:bodyPr/>
          <a:lstStyle/>
          <a:p>
            <a:r>
              <a:rPr lang="en-GB" altLang="en-US" sz="2400">
                <a:latin typeface="Arial Unicode MS" panose="020B0604020202020204" pitchFamily="34" charset="-128"/>
              </a:rPr>
              <a:t>What Is Special Collections?</a:t>
            </a:r>
          </a:p>
        </p:txBody>
      </p:sp>
      <p:sp>
        <p:nvSpPr>
          <p:cNvPr id="6147" name="Rectangle 3">
            <a:extLst>
              <a:ext uri="{FF2B5EF4-FFF2-40B4-BE49-F238E27FC236}">
                <a16:creationId xmlns:a16="http://schemas.microsoft.com/office/drawing/2014/main" id="{B233C673-301D-47CB-AA4B-A1D6B76E02FB}"/>
              </a:ext>
            </a:extLst>
          </p:cNvPr>
          <p:cNvSpPr>
            <a:spLocks noGrp="1" noChangeArrowheads="1"/>
          </p:cNvSpPr>
          <p:nvPr>
            <p:ph type="body" idx="1"/>
          </p:nvPr>
        </p:nvSpPr>
        <p:spPr/>
        <p:txBody>
          <a:bodyPr/>
          <a:lstStyle/>
          <a:p>
            <a:r>
              <a:rPr lang="en-GB" altLang="en-US">
                <a:latin typeface="Arial Unicode MS" panose="020B0604020202020204" pitchFamily="34" charset="-128"/>
              </a:rPr>
              <a:t>Part of the library housing the rarest, most valuable and most fragile books </a:t>
            </a:r>
          </a:p>
          <a:p>
            <a:r>
              <a:rPr lang="en-GB" altLang="en-US">
                <a:latin typeface="Arial Unicode MS" panose="020B0604020202020204" pitchFamily="34" charset="-128"/>
              </a:rPr>
              <a:t>On level 12 of the main library building</a:t>
            </a:r>
          </a:p>
          <a:p>
            <a:r>
              <a:rPr lang="en-GB" altLang="en-US">
                <a:latin typeface="Arial Unicode MS" panose="020B0604020202020204" pitchFamily="34" charset="-128"/>
              </a:rPr>
              <a:t>An important resource for researchers</a:t>
            </a:r>
          </a:p>
          <a:p>
            <a:r>
              <a:rPr lang="en-GB" altLang="en-US">
                <a:latin typeface="Arial Unicode MS" panose="020B0604020202020204" pitchFamily="34" charset="-128"/>
              </a:rPr>
              <a:t>It holds documents from across the ages </a:t>
            </a:r>
            <a:r>
              <a:rPr lang="en-GB" altLang="en-US"/>
              <a:t>–</a:t>
            </a:r>
            <a:r>
              <a:rPr lang="en-GB" altLang="en-US">
                <a:latin typeface="Arial Unicode MS" panose="020B0604020202020204" pitchFamily="34" charset="-128"/>
              </a:rPr>
              <a:t> from a 1</a:t>
            </a:r>
            <a:r>
              <a:rPr lang="en-GB" altLang="en-US" baseline="30000">
                <a:latin typeface="Arial Unicode MS" panose="020B0604020202020204" pitchFamily="34" charset="-128"/>
              </a:rPr>
              <a:t>st</a:t>
            </a:r>
            <a:r>
              <a:rPr lang="en-GB" altLang="en-US">
                <a:latin typeface="Arial Unicode MS" panose="020B0604020202020204" pitchFamily="34" charset="-128"/>
              </a:rPr>
              <a:t> century A.D. papyrus fragment to 21</a:t>
            </a:r>
            <a:r>
              <a:rPr lang="en-GB" altLang="en-US" baseline="30000">
                <a:latin typeface="Arial Unicode MS" panose="020B0604020202020204" pitchFamily="34" charset="-128"/>
              </a:rPr>
              <a:t>st</a:t>
            </a:r>
            <a:r>
              <a:rPr lang="en-GB" altLang="en-US">
                <a:latin typeface="Arial Unicode MS" panose="020B0604020202020204" pitchFamily="34" charset="-128"/>
              </a:rPr>
              <a:t> century theatre pamphlets </a:t>
            </a:r>
          </a:p>
          <a:p>
            <a:r>
              <a:rPr lang="en-GB" altLang="en-US">
                <a:latin typeface="Arial Unicode MS" panose="020B0604020202020204" pitchFamily="34" charset="-128"/>
              </a:rPr>
              <a:t>All are welcome </a:t>
            </a:r>
            <a:r>
              <a:rPr lang="en-GB" altLang="en-US"/>
              <a:t>–</a:t>
            </a:r>
            <a:r>
              <a:rPr lang="en-GB" altLang="en-US">
                <a:latin typeface="Arial Unicode MS" panose="020B0604020202020204" pitchFamily="34" charset="-128"/>
              </a:rPr>
              <a:t> we cater for members of the public, undergraduate and postgraduate students, staff and international researchers</a:t>
            </a:r>
          </a:p>
          <a:p>
            <a:endParaRPr lang="en-GB" altLang="en-US"/>
          </a:p>
        </p:txBody>
      </p:sp>
    </p:spTree>
    <p:extLst>
      <p:ext uri="{BB962C8B-B14F-4D97-AF65-F5344CB8AC3E}">
        <p14:creationId xmlns:p14="http://schemas.microsoft.com/office/powerpoint/2010/main" val="424569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76F160DC-5F10-407B-AE3C-7BA9E4B1FEC8}"/>
              </a:ext>
            </a:extLst>
          </p:cNvPr>
          <p:cNvSpPr>
            <a:spLocks noGrp="1" noChangeArrowheads="1"/>
          </p:cNvSpPr>
          <p:nvPr>
            <p:ph type="title"/>
          </p:nvPr>
        </p:nvSpPr>
        <p:spPr/>
        <p:txBody>
          <a:bodyPr/>
          <a:lstStyle/>
          <a:p>
            <a:pPr algn="ctr"/>
            <a:r>
              <a:rPr lang="en-GB" altLang="en-US" sz="2400" dirty="0"/>
              <a:t>How did we get these items?</a:t>
            </a:r>
          </a:p>
        </p:txBody>
      </p:sp>
      <p:sp>
        <p:nvSpPr>
          <p:cNvPr id="7171" name="Rectangle 6">
            <a:extLst>
              <a:ext uri="{FF2B5EF4-FFF2-40B4-BE49-F238E27FC236}">
                <a16:creationId xmlns:a16="http://schemas.microsoft.com/office/drawing/2014/main" id="{D963F279-60DA-4E29-87DD-6B29A6C0EEDD}"/>
              </a:ext>
            </a:extLst>
          </p:cNvPr>
          <p:cNvSpPr>
            <a:spLocks noGrp="1" noChangeArrowheads="1"/>
          </p:cNvSpPr>
          <p:nvPr>
            <p:ph type="body" sz="half" idx="2"/>
          </p:nvPr>
        </p:nvSpPr>
        <p:spPr/>
        <p:txBody>
          <a:bodyPr/>
          <a:lstStyle/>
          <a:p>
            <a:endParaRPr lang="en-GB" altLang="en-US" sz="2000" dirty="0"/>
          </a:p>
          <a:p>
            <a:endParaRPr lang="en-GB" altLang="en-US" sz="2000" dirty="0"/>
          </a:p>
          <a:p>
            <a:endParaRPr lang="en-GB" altLang="en-US" sz="2000" dirty="0"/>
          </a:p>
          <a:p>
            <a:r>
              <a:rPr lang="en-GB" altLang="en-US" sz="3200" dirty="0"/>
              <a:t>Purchased</a:t>
            </a:r>
          </a:p>
          <a:p>
            <a:r>
              <a:rPr lang="en-GB" altLang="en-US" sz="3200" dirty="0"/>
              <a:t>Gifted</a:t>
            </a:r>
          </a:p>
          <a:p>
            <a:r>
              <a:rPr lang="en-GB" altLang="en-US" sz="3200" dirty="0"/>
              <a:t>Bequeathed</a:t>
            </a:r>
          </a:p>
          <a:p>
            <a:endParaRPr lang="en-GB" altLang="en-US" sz="2000" dirty="0"/>
          </a:p>
        </p:txBody>
      </p:sp>
      <p:pic>
        <p:nvPicPr>
          <p:cNvPr id="7172" name="Picture 7" descr="HunterPortrait_reynolds">
            <a:extLst>
              <a:ext uri="{FF2B5EF4-FFF2-40B4-BE49-F238E27FC236}">
                <a16:creationId xmlns:a16="http://schemas.microsoft.com/office/drawing/2014/main" id="{F49C0DF1-F157-40BB-9014-7E054375C116}"/>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09638" y="2209800"/>
            <a:ext cx="3057525" cy="3886200"/>
          </a:xfrm>
          <a:noFill/>
        </p:spPr>
      </p:pic>
    </p:spTree>
    <p:extLst>
      <p:ext uri="{BB962C8B-B14F-4D97-AF65-F5344CB8AC3E}">
        <p14:creationId xmlns:p14="http://schemas.microsoft.com/office/powerpoint/2010/main" val="138562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5987986A-46F3-4AEF-A961-F2AD32973481}"/>
              </a:ext>
            </a:extLst>
          </p:cNvPr>
          <p:cNvSpPr>
            <a:spLocks noGrp="1" noChangeArrowheads="1"/>
          </p:cNvSpPr>
          <p:nvPr>
            <p:ph type="title"/>
          </p:nvPr>
        </p:nvSpPr>
        <p:spPr/>
        <p:txBody>
          <a:bodyPr/>
          <a:lstStyle/>
          <a:p>
            <a:r>
              <a:rPr lang="en-GB" altLang="en-US" sz="2400"/>
              <a:t>Some Useful Collections: Pre-modern and early modern dissertations</a:t>
            </a:r>
          </a:p>
        </p:txBody>
      </p:sp>
      <p:sp>
        <p:nvSpPr>
          <p:cNvPr id="8195" name="Rectangle 5">
            <a:extLst>
              <a:ext uri="{FF2B5EF4-FFF2-40B4-BE49-F238E27FC236}">
                <a16:creationId xmlns:a16="http://schemas.microsoft.com/office/drawing/2014/main" id="{B02AFEDB-D5D5-417C-8EEB-9261E65A7175}"/>
              </a:ext>
            </a:extLst>
          </p:cNvPr>
          <p:cNvSpPr>
            <a:spLocks noGrp="1" noChangeArrowheads="1"/>
          </p:cNvSpPr>
          <p:nvPr>
            <p:ph type="body" sz="half" idx="1"/>
          </p:nvPr>
        </p:nvSpPr>
        <p:spPr/>
        <p:txBody>
          <a:bodyPr/>
          <a:lstStyle/>
          <a:p>
            <a:r>
              <a:rPr lang="en-GB" altLang="en-US" sz="2000"/>
              <a:t>Hunterian: medieval and early printed works</a:t>
            </a:r>
          </a:p>
          <a:p>
            <a:r>
              <a:rPr lang="en-GB" altLang="en-US" sz="2000"/>
              <a:t>Ferguson: substantial collection of witchcraft literature</a:t>
            </a:r>
          </a:p>
          <a:p>
            <a:r>
              <a:rPr lang="en-GB" altLang="en-US" sz="2000"/>
              <a:t>Ogilvie: English Civil War pamphlets</a:t>
            </a:r>
          </a:p>
          <a:p>
            <a:r>
              <a:rPr lang="en-GB" altLang="en-US" sz="2000"/>
              <a:t>Spencer: Darien scheme</a:t>
            </a:r>
          </a:p>
          <a:p>
            <a:r>
              <a:rPr lang="en-GB" altLang="en-US" sz="2000"/>
              <a:t>Chapbooks: recreational reading of the poor in the 18th and 19th centuries</a:t>
            </a:r>
          </a:p>
          <a:p>
            <a:endParaRPr lang="en-GB" altLang="en-US" sz="2000"/>
          </a:p>
          <a:p>
            <a:endParaRPr lang="en-GB" altLang="en-US" sz="2000"/>
          </a:p>
        </p:txBody>
      </p:sp>
      <p:graphicFrame>
        <p:nvGraphicFramePr>
          <p:cNvPr id="8196" name="Object 7">
            <a:extLst>
              <a:ext uri="{FF2B5EF4-FFF2-40B4-BE49-F238E27FC236}">
                <a16:creationId xmlns:a16="http://schemas.microsoft.com/office/drawing/2014/main" id="{BCBB103F-B76C-48E2-8333-926BD32FD3A8}"/>
              </a:ext>
            </a:extLst>
          </p:cNvPr>
          <p:cNvGraphicFramePr>
            <a:graphicFrameLocks noChangeAspect="1"/>
          </p:cNvGraphicFramePr>
          <p:nvPr>
            <p:ph sz="half" idx="2"/>
          </p:nvPr>
        </p:nvGraphicFramePr>
        <p:xfrm>
          <a:off x="5345113" y="2209800"/>
          <a:ext cx="2720975" cy="3886200"/>
        </p:xfrm>
        <a:graphic>
          <a:graphicData uri="http://schemas.openxmlformats.org/presentationml/2006/ole">
            <mc:AlternateContent xmlns:mc="http://schemas.openxmlformats.org/markup-compatibility/2006">
              <mc:Choice xmlns:v="urn:schemas-microsoft-com:vml" Requires="v">
                <p:oleObj spid="_x0000_s7175" name="Photo Editor Photo" r:id="rId3" imgW="3315163" imgH="4734586" progId="MSPhotoEd.3">
                  <p:embed/>
                </p:oleObj>
              </mc:Choice>
              <mc:Fallback>
                <p:oleObj name="Photo Editor Photo" r:id="rId3" imgW="3315163" imgH="4734586" progId="MSPhotoEd.3">
                  <p:embed/>
                  <p:pic>
                    <p:nvPicPr>
                      <p:cNvPr id="8196" name="Object 7">
                        <a:extLst>
                          <a:ext uri="{FF2B5EF4-FFF2-40B4-BE49-F238E27FC236}">
                            <a16:creationId xmlns:a16="http://schemas.microsoft.com/office/drawing/2014/main" id="{BCBB103F-B76C-48E2-8333-926BD32FD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113" y="2209800"/>
                        <a:ext cx="27209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2096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63D2E037-E0EA-41AE-B72E-4B021D24520D}"/>
              </a:ext>
            </a:extLst>
          </p:cNvPr>
          <p:cNvSpPr>
            <a:spLocks noGrp="1" noChangeArrowheads="1"/>
          </p:cNvSpPr>
          <p:nvPr>
            <p:ph type="title"/>
          </p:nvPr>
        </p:nvSpPr>
        <p:spPr/>
        <p:txBody>
          <a:bodyPr/>
          <a:lstStyle/>
          <a:p>
            <a:r>
              <a:rPr lang="en-GB" altLang="en-US" sz="2400"/>
              <a:t>Some Useful Collections: Modern dissertations</a:t>
            </a:r>
            <a:br>
              <a:rPr lang="en-GB" altLang="en-US" sz="2400"/>
            </a:br>
            <a:endParaRPr lang="en-GB" altLang="en-US" sz="2400"/>
          </a:p>
        </p:txBody>
      </p:sp>
      <p:sp>
        <p:nvSpPr>
          <p:cNvPr id="9219" name="Rectangle 6">
            <a:extLst>
              <a:ext uri="{FF2B5EF4-FFF2-40B4-BE49-F238E27FC236}">
                <a16:creationId xmlns:a16="http://schemas.microsoft.com/office/drawing/2014/main" id="{EF051A17-B33D-4959-BEDA-D23B937BD74C}"/>
              </a:ext>
            </a:extLst>
          </p:cNvPr>
          <p:cNvSpPr>
            <a:spLocks noGrp="1" noChangeArrowheads="1"/>
          </p:cNvSpPr>
          <p:nvPr>
            <p:ph type="body" sz="half" idx="2"/>
          </p:nvPr>
        </p:nvSpPr>
        <p:spPr>
          <a:xfrm>
            <a:off x="3851920" y="2209800"/>
            <a:ext cx="4911080" cy="3886200"/>
          </a:xfrm>
        </p:spPr>
        <p:txBody>
          <a:bodyPr/>
          <a:lstStyle/>
          <a:p>
            <a:r>
              <a:rPr lang="en-GB" altLang="en-US" sz="2000" b="1" u="sng" dirty="0"/>
              <a:t>Bissett</a:t>
            </a:r>
            <a:r>
              <a:rPr lang="en-GB" altLang="en-US" sz="2000" dirty="0"/>
              <a:t>: left-wing pamphlets, largely published in Glasgow</a:t>
            </a:r>
          </a:p>
          <a:p>
            <a:r>
              <a:rPr lang="en-GB" altLang="en-US" sz="2000" b="1" u="sng" dirty="0"/>
              <a:t>Caricatures</a:t>
            </a:r>
            <a:r>
              <a:rPr lang="en-GB" altLang="en-US" sz="2000" dirty="0"/>
              <a:t>: Franco-Prussian War, Paris Commune of 1871</a:t>
            </a:r>
          </a:p>
          <a:p>
            <a:r>
              <a:rPr lang="en-GB" altLang="en-US" sz="2000" b="1" u="sng" dirty="0"/>
              <a:t>Kelvin</a:t>
            </a:r>
            <a:r>
              <a:rPr lang="en-GB" altLang="en-US" sz="2000" dirty="0"/>
              <a:t>: letters, books and papers of the pioneering scientist</a:t>
            </a:r>
          </a:p>
          <a:p>
            <a:r>
              <a:rPr lang="en-GB" altLang="en-US" sz="2000" b="1" u="sng" dirty="0"/>
              <a:t>Novels</a:t>
            </a:r>
            <a:r>
              <a:rPr lang="en-GB" altLang="en-US" sz="2000" dirty="0"/>
              <a:t>: Victorians’ views of society through contemporary fiction</a:t>
            </a:r>
          </a:p>
          <a:p>
            <a:endParaRPr lang="en-GB" altLang="en-US" sz="2000" dirty="0"/>
          </a:p>
        </p:txBody>
      </p:sp>
      <p:graphicFrame>
        <p:nvGraphicFramePr>
          <p:cNvPr id="9220" name="Object 7">
            <a:extLst>
              <a:ext uri="{FF2B5EF4-FFF2-40B4-BE49-F238E27FC236}">
                <a16:creationId xmlns:a16="http://schemas.microsoft.com/office/drawing/2014/main" id="{83D41596-4B01-4267-B984-0E52258369C2}"/>
              </a:ext>
            </a:extLst>
          </p:cNvPr>
          <p:cNvGraphicFramePr>
            <a:graphicFrameLocks noChangeAspect="1"/>
          </p:cNvGraphicFramePr>
          <p:nvPr>
            <p:ph sz="half" idx="1"/>
            <p:extLst>
              <p:ext uri="{D42A27DB-BD31-4B8C-83A1-F6EECF244321}">
                <p14:modId xmlns:p14="http://schemas.microsoft.com/office/powerpoint/2010/main" val="2672408930"/>
              </p:ext>
            </p:extLst>
          </p:nvPr>
        </p:nvGraphicFramePr>
        <p:xfrm>
          <a:off x="971600" y="2134515"/>
          <a:ext cx="2457450" cy="3886200"/>
        </p:xfrm>
        <a:graphic>
          <a:graphicData uri="http://schemas.openxmlformats.org/presentationml/2006/ole">
            <mc:AlternateContent xmlns:mc="http://schemas.openxmlformats.org/markup-compatibility/2006">
              <mc:Choice xmlns:v="urn:schemas-microsoft-com:vml" Requires="v">
                <p:oleObj spid="_x0000_s8200" name="Photo Editor Photo" r:id="rId3" imgW="5714286" imgH="9038095" progId="MSPhotoEd.3">
                  <p:embed/>
                </p:oleObj>
              </mc:Choice>
              <mc:Fallback>
                <p:oleObj name="Photo Editor Photo" r:id="rId3" imgW="5714286" imgH="9038095" progId="MSPhotoEd.3">
                  <p:embed/>
                  <p:pic>
                    <p:nvPicPr>
                      <p:cNvPr id="9220" name="Object 7">
                        <a:extLst>
                          <a:ext uri="{FF2B5EF4-FFF2-40B4-BE49-F238E27FC236}">
                            <a16:creationId xmlns:a16="http://schemas.microsoft.com/office/drawing/2014/main" id="{83D41596-4B01-4267-B984-0E5225836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134515"/>
                        <a:ext cx="24574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1776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4F157928-8A89-4624-9489-87118392B084}"/>
              </a:ext>
            </a:extLst>
          </p:cNvPr>
          <p:cNvSpPr>
            <a:spLocks noGrp="1" noChangeArrowheads="1"/>
          </p:cNvSpPr>
          <p:nvPr>
            <p:ph type="title"/>
          </p:nvPr>
        </p:nvSpPr>
        <p:spPr>
          <a:xfrm>
            <a:off x="107504" y="1289284"/>
            <a:ext cx="8382000" cy="685800"/>
          </a:xfrm>
        </p:spPr>
        <p:txBody>
          <a:bodyPr/>
          <a:lstStyle/>
          <a:p>
            <a:r>
              <a:rPr lang="en-GB" altLang="en-US" dirty="0"/>
              <a:t>Searching rare books</a:t>
            </a:r>
          </a:p>
        </p:txBody>
      </p:sp>
      <p:sp>
        <p:nvSpPr>
          <p:cNvPr id="10243" name="Rectangle 5">
            <a:extLst>
              <a:ext uri="{FF2B5EF4-FFF2-40B4-BE49-F238E27FC236}">
                <a16:creationId xmlns:a16="http://schemas.microsoft.com/office/drawing/2014/main" id="{5AD0E74D-E2E1-4B42-A93D-0131D249C966}"/>
              </a:ext>
            </a:extLst>
          </p:cNvPr>
          <p:cNvSpPr>
            <a:spLocks noGrp="1" noChangeArrowheads="1"/>
          </p:cNvSpPr>
          <p:nvPr>
            <p:ph type="body" sz="half" idx="1"/>
          </p:nvPr>
        </p:nvSpPr>
        <p:spPr>
          <a:xfrm>
            <a:off x="381000" y="1976438"/>
            <a:ext cx="4114800" cy="3886200"/>
          </a:xfrm>
        </p:spPr>
        <p:txBody>
          <a:bodyPr/>
          <a:lstStyle/>
          <a:p>
            <a:r>
              <a:rPr lang="en-GB" altLang="en-US" sz="2000" dirty="0"/>
              <a:t>Unlike the rest of the library, items aren’t found on open shelves</a:t>
            </a:r>
          </a:p>
          <a:p>
            <a:endParaRPr lang="en-GB" altLang="en-US" sz="2000" dirty="0"/>
          </a:p>
          <a:p>
            <a:r>
              <a:rPr lang="en-GB" altLang="en-US" sz="2000" dirty="0"/>
              <a:t>Make use of </a:t>
            </a:r>
            <a:r>
              <a:rPr lang="en-GB" altLang="en-US" sz="2000" b="1" u="sng" dirty="0">
                <a:hlinkClick r:id="rId3"/>
              </a:rPr>
              <a:t>rare book search </a:t>
            </a:r>
            <a:r>
              <a:rPr lang="en-GB" altLang="en-US" sz="2000" dirty="0"/>
              <a:t>(RBS) to find rare and early printed books. </a:t>
            </a:r>
          </a:p>
          <a:p>
            <a:endParaRPr lang="en-GB" altLang="en-US" sz="2000" dirty="0"/>
          </a:p>
          <a:p>
            <a:r>
              <a:rPr lang="en-GB" altLang="en-US" sz="2000" dirty="0"/>
              <a:t>Library quick search will also return details on rare books but will also return modern monographs, articles, book reviews etc. RBS is more precise!</a:t>
            </a:r>
          </a:p>
          <a:p>
            <a:endParaRPr lang="en-GB" altLang="en-US" sz="2000" dirty="0"/>
          </a:p>
          <a:p>
            <a:endParaRPr lang="en-GB" altLang="en-US" sz="2000" dirty="0"/>
          </a:p>
        </p:txBody>
      </p:sp>
      <p:pic>
        <p:nvPicPr>
          <p:cNvPr id="10244" name="Content Placeholder 2">
            <a:extLst>
              <a:ext uri="{FF2B5EF4-FFF2-40B4-BE49-F238E27FC236}">
                <a16:creationId xmlns:a16="http://schemas.microsoft.com/office/drawing/2014/main" id="{3A44A1DE-2303-4192-9D4C-1253568EDBA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56138" y="1858963"/>
            <a:ext cx="4114800" cy="3486150"/>
          </a:xfrm>
        </p:spPr>
      </p:pic>
      <p:sp>
        <p:nvSpPr>
          <p:cNvPr id="10245" name="Rectangle 3">
            <a:extLst>
              <a:ext uri="{FF2B5EF4-FFF2-40B4-BE49-F238E27FC236}">
                <a16:creationId xmlns:a16="http://schemas.microsoft.com/office/drawing/2014/main" id="{D1797CCF-50B1-49A6-8256-AE1F0E14F005}"/>
              </a:ext>
            </a:extLst>
          </p:cNvPr>
          <p:cNvSpPr>
            <a:spLocks noChangeArrowheads="1"/>
          </p:cNvSpPr>
          <p:nvPr/>
        </p:nvSpPr>
        <p:spPr bwMode="auto">
          <a:xfrm>
            <a:off x="4495800" y="5549900"/>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http://eleanor.lib.gla.ac.uk/search~S15/</a:t>
            </a:r>
          </a:p>
        </p:txBody>
      </p:sp>
    </p:spTree>
    <p:extLst>
      <p:ext uri="{BB962C8B-B14F-4D97-AF65-F5344CB8AC3E}">
        <p14:creationId xmlns:p14="http://schemas.microsoft.com/office/powerpoint/2010/main" val="16218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5941A0C-E908-439E-B06A-4B2CCC8F0451}"/>
              </a:ext>
            </a:extLst>
          </p:cNvPr>
          <p:cNvSpPr>
            <a:spLocks noGrp="1"/>
          </p:cNvSpPr>
          <p:nvPr>
            <p:ph type="title"/>
          </p:nvPr>
        </p:nvSpPr>
        <p:spPr>
          <a:xfrm>
            <a:off x="236538" y="1374775"/>
            <a:ext cx="8382000" cy="685800"/>
          </a:xfrm>
        </p:spPr>
        <p:txBody>
          <a:bodyPr/>
          <a:lstStyle/>
          <a:p>
            <a:r>
              <a:rPr lang="en-GB" altLang="en-US"/>
              <a:t>Using wildcards</a:t>
            </a:r>
          </a:p>
        </p:txBody>
      </p:sp>
      <p:sp>
        <p:nvSpPr>
          <p:cNvPr id="3" name="Text Placeholder 2">
            <a:extLst>
              <a:ext uri="{FF2B5EF4-FFF2-40B4-BE49-F238E27FC236}">
                <a16:creationId xmlns:a16="http://schemas.microsoft.com/office/drawing/2014/main" id="{45EF0BD6-1F1E-4C14-8F47-04F227405879}"/>
              </a:ext>
            </a:extLst>
          </p:cNvPr>
          <p:cNvSpPr>
            <a:spLocks noGrp="1"/>
          </p:cNvSpPr>
          <p:nvPr>
            <p:ph type="body" sz="half" idx="1"/>
          </p:nvPr>
        </p:nvSpPr>
        <p:spPr>
          <a:xfrm>
            <a:off x="261938" y="2060575"/>
            <a:ext cx="6181725" cy="4532313"/>
          </a:xfrm>
        </p:spPr>
        <p:txBody>
          <a:bodyPr/>
          <a:lstStyle/>
          <a:p>
            <a:pPr>
              <a:defRPr/>
            </a:pPr>
            <a:r>
              <a:rPr lang="en-GB" dirty="0"/>
              <a:t>Use the asterisk symbol at the end of a word string for right hand truncation</a:t>
            </a:r>
          </a:p>
          <a:p>
            <a:pPr>
              <a:defRPr/>
            </a:pPr>
            <a:endParaRPr lang="en-GB" dirty="0"/>
          </a:p>
          <a:p>
            <a:pPr>
              <a:defRPr/>
            </a:pPr>
            <a:r>
              <a:rPr lang="en-GB" dirty="0"/>
              <a:t>E.g., </a:t>
            </a:r>
            <a:r>
              <a:rPr lang="en-GB" dirty="0">
                <a:solidFill>
                  <a:srgbClr val="FF0000"/>
                </a:solidFill>
              </a:rPr>
              <a:t>monument*</a:t>
            </a:r>
            <a:r>
              <a:rPr lang="en-GB" dirty="0"/>
              <a:t> will return records with the word </a:t>
            </a:r>
            <a:r>
              <a:rPr lang="en-GB" dirty="0" err="1"/>
              <a:t>mounument</a:t>
            </a:r>
            <a:r>
              <a:rPr lang="en-GB" dirty="0"/>
              <a:t>, monument</a:t>
            </a:r>
            <a:r>
              <a:rPr lang="en-GB" dirty="0">
                <a:solidFill>
                  <a:srgbClr val="FF0000"/>
                </a:solidFill>
              </a:rPr>
              <a:t>s</a:t>
            </a:r>
            <a:r>
              <a:rPr lang="en-GB" dirty="0"/>
              <a:t>, </a:t>
            </a:r>
            <a:r>
              <a:rPr lang="en-GB" dirty="0" err="1"/>
              <a:t>monument</a:t>
            </a:r>
            <a:r>
              <a:rPr lang="en-GB" dirty="0" err="1">
                <a:solidFill>
                  <a:srgbClr val="FF0000"/>
                </a:solidFill>
              </a:rPr>
              <a:t>a</a:t>
            </a:r>
            <a:r>
              <a:rPr lang="en-GB" dirty="0"/>
              <a:t>, monument</a:t>
            </a:r>
            <a:r>
              <a:rPr lang="en-GB" dirty="0">
                <a:solidFill>
                  <a:srgbClr val="FF0000"/>
                </a:solidFill>
              </a:rPr>
              <a:t>al</a:t>
            </a:r>
            <a:r>
              <a:rPr lang="en-GB" dirty="0"/>
              <a:t> in the title, notes, or subject heading</a:t>
            </a:r>
          </a:p>
          <a:p>
            <a:pPr marL="0" indent="0">
              <a:buFontTx/>
              <a:buNone/>
              <a:defRPr/>
            </a:pPr>
            <a:endParaRPr lang="en-GB" dirty="0"/>
          </a:p>
        </p:txBody>
      </p:sp>
      <p:sp>
        <p:nvSpPr>
          <p:cNvPr id="12292" name="Content Placeholder 6">
            <a:extLst>
              <a:ext uri="{FF2B5EF4-FFF2-40B4-BE49-F238E27FC236}">
                <a16:creationId xmlns:a16="http://schemas.microsoft.com/office/drawing/2014/main" id="{5DC848D7-AD1B-4D36-ADDF-6814D52FC4E7}"/>
              </a:ext>
            </a:extLst>
          </p:cNvPr>
          <p:cNvSpPr>
            <a:spLocks noGrp="1"/>
          </p:cNvSpPr>
          <p:nvPr>
            <p:ph sz="half" idx="2"/>
          </p:nvPr>
        </p:nvSpPr>
        <p:spPr>
          <a:xfrm>
            <a:off x="6300788" y="1557338"/>
            <a:ext cx="2749550" cy="3530600"/>
          </a:xfrm>
        </p:spPr>
        <p:txBody>
          <a:bodyPr/>
          <a:lstStyle/>
          <a:p>
            <a:pPr marL="0" indent="0" algn="ctr">
              <a:buFontTx/>
              <a:buNone/>
            </a:pPr>
            <a:r>
              <a:rPr lang="en-GB" altLang="en-US" sz="30000"/>
              <a:t>*</a:t>
            </a:r>
          </a:p>
        </p:txBody>
      </p:sp>
    </p:spTree>
    <p:extLst>
      <p:ext uri="{BB962C8B-B14F-4D97-AF65-F5344CB8AC3E}">
        <p14:creationId xmlns:p14="http://schemas.microsoft.com/office/powerpoint/2010/main" val="361966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C273F92-8B4F-4F80-92ED-708A012260A1}"/>
              </a:ext>
            </a:extLst>
          </p:cNvPr>
          <p:cNvSpPr>
            <a:spLocks noGrp="1"/>
          </p:cNvSpPr>
          <p:nvPr>
            <p:ph type="title"/>
          </p:nvPr>
        </p:nvSpPr>
        <p:spPr>
          <a:xfrm>
            <a:off x="236538" y="1374775"/>
            <a:ext cx="8382000" cy="685800"/>
          </a:xfrm>
        </p:spPr>
        <p:txBody>
          <a:bodyPr/>
          <a:lstStyle/>
          <a:p>
            <a:r>
              <a:rPr lang="en-GB" altLang="en-US"/>
              <a:t>Using wildcards</a:t>
            </a:r>
          </a:p>
        </p:txBody>
      </p:sp>
      <p:sp>
        <p:nvSpPr>
          <p:cNvPr id="14339" name="Content Placeholder 3">
            <a:extLst>
              <a:ext uri="{FF2B5EF4-FFF2-40B4-BE49-F238E27FC236}">
                <a16:creationId xmlns:a16="http://schemas.microsoft.com/office/drawing/2014/main" id="{B88ED375-C11E-4F8B-80DB-3F1A83C9F28D}"/>
              </a:ext>
            </a:extLst>
          </p:cNvPr>
          <p:cNvSpPr>
            <a:spLocks noGrp="1"/>
          </p:cNvSpPr>
          <p:nvPr>
            <p:ph sz="half" idx="2"/>
          </p:nvPr>
        </p:nvSpPr>
        <p:spPr>
          <a:xfrm>
            <a:off x="236538" y="2133600"/>
            <a:ext cx="6927850" cy="4530725"/>
          </a:xfrm>
        </p:spPr>
        <p:txBody>
          <a:bodyPr/>
          <a:lstStyle/>
          <a:p>
            <a:r>
              <a:rPr lang="en-GB" altLang="en-US" dirty="0"/>
              <a:t>The question mark can be used to replace individual characters within a word</a:t>
            </a:r>
          </a:p>
          <a:p>
            <a:endParaRPr lang="en-GB" altLang="en-US" dirty="0"/>
          </a:p>
          <a:p>
            <a:r>
              <a:rPr lang="en-GB" altLang="en-US" dirty="0"/>
              <a:t>E.g., </a:t>
            </a:r>
            <a:r>
              <a:rPr lang="en-GB" altLang="en-US" dirty="0" err="1">
                <a:solidFill>
                  <a:srgbClr val="FF0000"/>
                </a:solidFill>
              </a:rPr>
              <a:t>mon?menta</a:t>
            </a:r>
            <a:r>
              <a:rPr lang="en-GB" altLang="en-US" dirty="0">
                <a:solidFill>
                  <a:srgbClr val="FF0000"/>
                </a:solidFill>
              </a:rPr>
              <a:t>*</a:t>
            </a:r>
            <a:r>
              <a:rPr lang="en-GB" altLang="en-US" dirty="0"/>
              <a:t> will also return those records where a v has been used in cataloguing rather than a u (</a:t>
            </a:r>
            <a:r>
              <a:rPr lang="en-GB" altLang="en-US" dirty="0" err="1"/>
              <a:t>mon</a:t>
            </a:r>
            <a:r>
              <a:rPr lang="en-GB" altLang="en-US" dirty="0" err="1">
                <a:solidFill>
                  <a:srgbClr val="FF0000"/>
                </a:solidFill>
              </a:rPr>
              <a:t>v</a:t>
            </a:r>
            <a:r>
              <a:rPr lang="en-GB" altLang="en-US" dirty="0" err="1"/>
              <a:t>menta</a:t>
            </a:r>
            <a:r>
              <a:rPr lang="en-GB" altLang="en-US" dirty="0"/>
              <a:t> etc) – so very useful for searching for works in Latin</a:t>
            </a:r>
          </a:p>
        </p:txBody>
      </p:sp>
      <p:sp>
        <p:nvSpPr>
          <p:cNvPr id="14340" name="TextBox 5">
            <a:extLst>
              <a:ext uri="{FF2B5EF4-FFF2-40B4-BE49-F238E27FC236}">
                <a16:creationId xmlns:a16="http://schemas.microsoft.com/office/drawing/2014/main" id="{AD401778-78E9-4E90-9B9F-CAAE8CA36862}"/>
              </a:ext>
            </a:extLst>
          </p:cNvPr>
          <p:cNvSpPr txBox="1">
            <a:spLocks noChangeArrowheads="1"/>
          </p:cNvSpPr>
          <p:nvPr/>
        </p:nvSpPr>
        <p:spPr bwMode="auto">
          <a:xfrm>
            <a:off x="7110413" y="1557338"/>
            <a:ext cx="161131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rPr>
              <a:t>?</a:t>
            </a:r>
          </a:p>
        </p:txBody>
      </p:sp>
    </p:spTree>
    <p:extLst>
      <p:ext uri="{BB962C8B-B14F-4D97-AF65-F5344CB8AC3E}">
        <p14:creationId xmlns:p14="http://schemas.microsoft.com/office/powerpoint/2010/main" val="1846527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lumMod val="6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University Tower cove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745</Words>
  <Application>Microsoft Office PowerPoint</Application>
  <PresentationFormat>On-screen Show (4:3)</PresentationFormat>
  <Paragraphs>81</Paragraphs>
  <Slides>15</Slides>
  <Notes>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2" baseType="lpstr">
      <vt:lpstr>Arial Unicode MS</vt:lpstr>
      <vt:lpstr>ＭＳ Ｐゴシック</vt:lpstr>
      <vt:lpstr>Arial</vt:lpstr>
      <vt:lpstr>Calibri</vt:lpstr>
      <vt:lpstr>Office Theme</vt:lpstr>
      <vt:lpstr>University Tower cover</vt:lpstr>
      <vt:lpstr>Microsoft Photo Editor 3.0 Photo</vt:lpstr>
      <vt:lpstr>PowerPoint Presentation</vt:lpstr>
      <vt:lpstr>Topics</vt:lpstr>
      <vt:lpstr>What Is Special Collections?</vt:lpstr>
      <vt:lpstr>How did we get these items?</vt:lpstr>
      <vt:lpstr>Some Useful Collections: Pre-modern and early modern dissertations</vt:lpstr>
      <vt:lpstr>Some Useful Collections: Modern dissertations </vt:lpstr>
      <vt:lpstr>Searching rare books</vt:lpstr>
      <vt:lpstr>Using wildcards</vt:lpstr>
      <vt:lpstr>Using wildcards</vt:lpstr>
      <vt:lpstr>Too many results returned by RBS? </vt:lpstr>
      <vt:lpstr>Subject headings</vt:lpstr>
      <vt:lpstr>Who owned the book? </vt:lpstr>
      <vt:lpstr>PowerPoint Presentation</vt:lpstr>
      <vt:lpstr>Remember, if you’re stuck with your search, ask us for help! </vt:lpstr>
      <vt:lpstr>PowerPoint Presentation</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Walters</dc:creator>
  <cp:lastModifiedBy>Joy Davidson</cp:lastModifiedBy>
  <cp:revision>72</cp:revision>
  <dcterms:created xsi:type="dcterms:W3CDTF">2016-06-07T07:16:38Z</dcterms:created>
  <dcterms:modified xsi:type="dcterms:W3CDTF">2018-01-09T16:25:33Z</dcterms:modified>
</cp:coreProperties>
</file>