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82" r:id="rId5"/>
  </p:sldMasterIdLst>
  <p:notesMasterIdLst>
    <p:notesMasterId r:id="rId61"/>
  </p:notesMasterIdLst>
  <p:sldIdLst>
    <p:sldId id="620" r:id="rId6"/>
    <p:sldId id="564" r:id="rId7"/>
    <p:sldId id="575" r:id="rId8"/>
    <p:sldId id="487" r:id="rId9"/>
    <p:sldId id="486" r:id="rId10"/>
    <p:sldId id="576" r:id="rId11"/>
    <p:sldId id="577" r:id="rId12"/>
    <p:sldId id="574" r:id="rId13"/>
    <p:sldId id="484" r:id="rId14"/>
    <p:sldId id="488" r:id="rId15"/>
    <p:sldId id="482" r:id="rId16"/>
    <p:sldId id="489" r:id="rId17"/>
    <p:sldId id="495" r:id="rId18"/>
    <p:sldId id="494" r:id="rId19"/>
    <p:sldId id="496" r:id="rId20"/>
    <p:sldId id="481" r:id="rId21"/>
    <p:sldId id="492" r:id="rId22"/>
    <p:sldId id="618" r:id="rId23"/>
    <p:sldId id="491" r:id="rId24"/>
    <p:sldId id="501" r:id="rId25"/>
    <p:sldId id="500" r:id="rId26"/>
    <p:sldId id="602" r:id="rId27"/>
    <p:sldId id="534" r:id="rId28"/>
    <p:sldId id="493" r:id="rId29"/>
    <p:sldId id="533" r:id="rId30"/>
    <p:sldId id="603" r:id="rId31"/>
    <p:sldId id="615" r:id="rId32"/>
    <p:sldId id="616" r:id="rId33"/>
    <p:sldId id="535" r:id="rId34"/>
    <p:sldId id="580" r:id="rId35"/>
    <p:sldId id="579" r:id="rId36"/>
    <p:sldId id="619" r:id="rId37"/>
    <p:sldId id="581" r:id="rId38"/>
    <p:sldId id="578" r:id="rId39"/>
    <p:sldId id="582" r:id="rId40"/>
    <p:sldId id="584" r:id="rId41"/>
    <p:sldId id="606" r:id="rId42"/>
    <p:sldId id="585" r:id="rId43"/>
    <p:sldId id="587" r:id="rId44"/>
    <p:sldId id="588" r:id="rId45"/>
    <p:sldId id="607" r:id="rId46"/>
    <p:sldId id="608" r:id="rId47"/>
    <p:sldId id="609" r:id="rId48"/>
    <p:sldId id="610" r:id="rId49"/>
    <p:sldId id="611" r:id="rId50"/>
    <p:sldId id="614" r:id="rId51"/>
    <p:sldId id="612" r:id="rId52"/>
    <p:sldId id="613" r:id="rId53"/>
    <p:sldId id="558" r:id="rId54"/>
    <p:sldId id="559" r:id="rId55"/>
    <p:sldId id="600" r:id="rId56"/>
    <p:sldId id="601" r:id="rId57"/>
    <p:sldId id="563" r:id="rId58"/>
    <p:sldId id="539" r:id="rId59"/>
    <p:sldId id="27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91DBF-A2B5-4ED9-A810-73B9C7B1C272}" v="8" dt="2023-08-30T10:34:53.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6327"/>
  </p:normalViewPr>
  <p:slideViewPr>
    <p:cSldViewPr snapToGrid="0">
      <p:cViewPr varScale="1">
        <p:scale>
          <a:sx n="78" d="100"/>
          <a:sy n="78" d="100"/>
        </p:scale>
        <p:origin x="108" y="798"/>
      </p:cViewPr>
      <p:guideLst/>
    </p:cSldViewPr>
  </p:slideViewPr>
  <p:outlineViewPr>
    <p:cViewPr>
      <p:scale>
        <a:sx n="30" d="100"/>
        <a:sy n="30" d="100"/>
      </p:scale>
      <p:origin x="0" y="0"/>
    </p:cViewPr>
  </p:outlin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Irvine" userId="279c8e93-51ef-4dc5-b8a5-ff9d60f651fc" providerId="ADAL" clId="{2E891DBF-A2B5-4ED9-A810-73B9C7B1C272}"/>
    <pc:docChg chg="custSel addSld delSld modSld">
      <pc:chgData name="Lynn Irvine" userId="279c8e93-51ef-4dc5-b8a5-ff9d60f651fc" providerId="ADAL" clId="{2E891DBF-A2B5-4ED9-A810-73B9C7B1C272}" dt="2023-08-30T13:06:40.331" v="809" actId="2696"/>
      <pc:docMkLst>
        <pc:docMk/>
      </pc:docMkLst>
      <pc:sldChg chg="del">
        <pc:chgData name="Lynn Irvine" userId="279c8e93-51ef-4dc5-b8a5-ff9d60f651fc" providerId="ADAL" clId="{2E891DBF-A2B5-4ED9-A810-73B9C7B1C272}" dt="2023-08-30T13:06:40.331" v="809" actId="2696"/>
        <pc:sldMkLst>
          <pc:docMk/>
          <pc:sldMk cId="4244171547" sldId="256"/>
        </pc:sldMkLst>
      </pc:sldChg>
      <pc:sldChg chg="modSp mod">
        <pc:chgData name="Lynn Irvine" userId="279c8e93-51ef-4dc5-b8a5-ff9d60f651fc" providerId="ADAL" clId="{2E891DBF-A2B5-4ED9-A810-73B9C7B1C272}" dt="2023-08-30T09:39:52.795" v="19" actId="5793"/>
        <pc:sldMkLst>
          <pc:docMk/>
          <pc:sldMk cId="3507779569" sldId="486"/>
        </pc:sldMkLst>
        <pc:spChg chg="mod">
          <ac:chgData name="Lynn Irvine" userId="279c8e93-51ef-4dc5-b8a5-ff9d60f651fc" providerId="ADAL" clId="{2E891DBF-A2B5-4ED9-A810-73B9C7B1C272}" dt="2023-08-30T09:39:52.795" v="19" actId="5793"/>
          <ac:spMkLst>
            <pc:docMk/>
            <pc:sldMk cId="3507779569" sldId="486"/>
            <ac:spMk id="4" creationId="{EDC0F058-11F9-4A9E-A02D-A50EF49C4E5A}"/>
          </ac:spMkLst>
        </pc:spChg>
      </pc:sldChg>
      <pc:sldChg chg="modSp mod">
        <pc:chgData name="Lynn Irvine" userId="279c8e93-51ef-4dc5-b8a5-ff9d60f651fc" providerId="ADAL" clId="{2E891DBF-A2B5-4ED9-A810-73B9C7B1C272}" dt="2023-08-30T09:36:01.943" v="0" actId="20577"/>
        <pc:sldMkLst>
          <pc:docMk/>
          <pc:sldMk cId="2999095995" sldId="487"/>
        </pc:sldMkLst>
        <pc:spChg chg="mod">
          <ac:chgData name="Lynn Irvine" userId="279c8e93-51ef-4dc5-b8a5-ff9d60f651fc" providerId="ADAL" clId="{2E891DBF-A2B5-4ED9-A810-73B9C7B1C272}" dt="2023-08-30T09:36:01.943" v="0" actId="20577"/>
          <ac:spMkLst>
            <pc:docMk/>
            <pc:sldMk cId="2999095995" sldId="487"/>
            <ac:spMk id="3" creationId="{092CDF87-661F-4CE9-A210-C2EB650ED211}"/>
          </ac:spMkLst>
        </pc:spChg>
      </pc:sldChg>
      <pc:sldChg chg="modSp mod">
        <pc:chgData name="Lynn Irvine" userId="279c8e93-51ef-4dc5-b8a5-ff9d60f651fc" providerId="ADAL" clId="{2E891DBF-A2B5-4ED9-A810-73B9C7B1C272}" dt="2023-08-30T10:05:33.633" v="169" actId="20577"/>
        <pc:sldMkLst>
          <pc:docMk/>
          <pc:sldMk cId="821327098" sldId="491"/>
        </pc:sldMkLst>
        <pc:spChg chg="mod">
          <ac:chgData name="Lynn Irvine" userId="279c8e93-51ef-4dc5-b8a5-ff9d60f651fc" providerId="ADAL" clId="{2E891DBF-A2B5-4ED9-A810-73B9C7B1C272}" dt="2023-08-30T10:05:33.633" v="169" actId="20577"/>
          <ac:spMkLst>
            <pc:docMk/>
            <pc:sldMk cId="821327098" sldId="491"/>
            <ac:spMk id="7" creationId="{0C449CA4-2363-468F-B223-C4560BEF11F6}"/>
          </ac:spMkLst>
        </pc:spChg>
      </pc:sldChg>
      <pc:sldChg chg="modSp mod">
        <pc:chgData name="Lynn Irvine" userId="279c8e93-51ef-4dc5-b8a5-ff9d60f651fc" providerId="ADAL" clId="{2E891DBF-A2B5-4ED9-A810-73B9C7B1C272}" dt="2023-08-30T09:54:49.908" v="44" actId="20577"/>
        <pc:sldMkLst>
          <pc:docMk/>
          <pc:sldMk cId="387612504" sldId="492"/>
        </pc:sldMkLst>
        <pc:spChg chg="mod">
          <ac:chgData name="Lynn Irvine" userId="279c8e93-51ef-4dc5-b8a5-ff9d60f651fc" providerId="ADAL" clId="{2E891DBF-A2B5-4ED9-A810-73B9C7B1C272}" dt="2023-08-30T09:54:49.908" v="44" actId="20577"/>
          <ac:spMkLst>
            <pc:docMk/>
            <pc:sldMk cId="387612504" sldId="492"/>
            <ac:spMk id="7" creationId="{49E559A6-F91A-4313-9FF3-E93EF7E191DB}"/>
          </ac:spMkLst>
        </pc:spChg>
      </pc:sldChg>
      <pc:sldChg chg="modSp mod">
        <pc:chgData name="Lynn Irvine" userId="279c8e93-51ef-4dc5-b8a5-ff9d60f651fc" providerId="ADAL" clId="{2E891DBF-A2B5-4ED9-A810-73B9C7B1C272}" dt="2023-08-30T10:12:06.787" v="191" actId="20577"/>
        <pc:sldMkLst>
          <pc:docMk/>
          <pc:sldMk cId="40910328" sldId="493"/>
        </pc:sldMkLst>
        <pc:spChg chg="mod">
          <ac:chgData name="Lynn Irvine" userId="279c8e93-51ef-4dc5-b8a5-ff9d60f651fc" providerId="ADAL" clId="{2E891DBF-A2B5-4ED9-A810-73B9C7B1C272}" dt="2023-08-30T10:12:06.787" v="191" actId="20577"/>
          <ac:spMkLst>
            <pc:docMk/>
            <pc:sldMk cId="40910328" sldId="493"/>
            <ac:spMk id="7" creationId="{9F7B1E1C-DA3C-4DE2-964D-03B39CD6F81C}"/>
          </ac:spMkLst>
        </pc:spChg>
      </pc:sldChg>
      <pc:sldChg chg="modSp mod">
        <pc:chgData name="Lynn Irvine" userId="279c8e93-51ef-4dc5-b8a5-ff9d60f651fc" providerId="ADAL" clId="{2E891DBF-A2B5-4ED9-A810-73B9C7B1C272}" dt="2023-08-30T09:49:33.855" v="20" actId="20577"/>
        <pc:sldMkLst>
          <pc:docMk/>
          <pc:sldMk cId="2141441849" sldId="494"/>
        </pc:sldMkLst>
        <pc:spChg chg="mod">
          <ac:chgData name="Lynn Irvine" userId="279c8e93-51ef-4dc5-b8a5-ff9d60f651fc" providerId="ADAL" clId="{2E891DBF-A2B5-4ED9-A810-73B9C7B1C272}" dt="2023-08-30T09:49:33.855" v="20" actId="20577"/>
          <ac:spMkLst>
            <pc:docMk/>
            <pc:sldMk cId="2141441849" sldId="494"/>
            <ac:spMk id="7" creationId="{22E2A2E8-722F-46B6-A39C-8EB7862A96E4}"/>
          </ac:spMkLst>
        </pc:spChg>
      </pc:sldChg>
      <pc:sldChg chg="modSp mod">
        <pc:chgData name="Lynn Irvine" userId="279c8e93-51ef-4dc5-b8a5-ff9d60f651fc" providerId="ADAL" clId="{2E891DBF-A2B5-4ED9-A810-73B9C7B1C272}" dt="2023-08-30T09:50:22.846" v="21" actId="20577"/>
        <pc:sldMkLst>
          <pc:docMk/>
          <pc:sldMk cId="916961298" sldId="496"/>
        </pc:sldMkLst>
        <pc:spChg chg="mod">
          <ac:chgData name="Lynn Irvine" userId="279c8e93-51ef-4dc5-b8a5-ff9d60f651fc" providerId="ADAL" clId="{2E891DBF-A2B5-4ED9-A810-73B9C7B1C272}" dt="2023-08-30T09:50:22.846" v="21" actId="20577"/>
          <ac:spMkLst>
            <pc:docMk/>
            <pc:sldMk cId="916961298" sldId="496"/>
            <ac:spMk id="3" creationId="{D53269B6-3F54-1243-91EB-B65FBC30C3A6}"/>
          </ac:spMkLst>
        </pc:spChg>
      </pc:sldChg>
      <pc:sldChg chg="modSp mod">
        <pc:chgData name="Lynn Irvine" userId="279c8e93-51ef-4dc5-b8a5-ff9d60f651fc" providerId="ADAL" clId="{2E891DBF-A2B5-4ED9-A810-73B9C7B1C272}" dt="2023-08-30T10:09:51.593" v="189" actId="20577"/>
        <pc:sldMkLst>
          <pc:docMk/>
          <pc:sldMk cId="3199615296" sldId="500"/>
        </pc:sldMkLst>
        <pc:spChg chg="mod">
          <ac:chgData name="Lynn Irvine" userId="279c8e93-51ef-4dc5-b8a5-ff9d60f651fc" providerId="ADAL" clId="{2E891DBF-A2B5-4ED9-A810-73B9C7B1C272}" dt="2023-08-30T10:09:51.593" v="189" actId="20577"/>
          <ac:spMkLst>
            <pc:docMk/>
            <pc:sldMk cId="3199615296" sldId="500"/>
            <ac:spMk id="15" creationId="{798885D9-56CA-416F-92BD-7B979F5F4CE3}"/>
          </ac:spMkLst>
        </pc:spChg>
      </pc:sldChg>
      <pc:sldChg chg="modSp mod">
        <pc:chgData name="Lynn Irvine" userId="279c8e93-51ef-4dc5-b8a5-ff9d60f651fc" providerId="ADAL" clId="{2E891DBF-A2B5-4ED9-A810-73B9C7B1C272}" dt="2023-08-30T10:06:30.428" v="173" actId="20577"/>
        <pc:sldMkLst>
          <pc:docMk/>
          <pc:sldMk cId="2030192783" sldId="501"/>
        </pc:sldMkLst>
        <pc:spChg chg="mod">
          <ac:chgData name="Lynn Irvine" userId="279c8e93-51ef-4dc5-b8a5-ff9d60f651fc" providerId="ADAL" clId="{2E891DBF-A2B5-4ED9-A810-73B9C7B1C272}" dt="2023-08-30T10:06:30.428" v="173" actId="20577"/>
          <ac:spMkLst>
            <pc:docMk/>
            <pc:sldMk cId="2030192783" sldId="501"/>
            <ac:spMk id="7" creationId="{BFFC2B53-8586-4CC3-A61E-0444AB61666C}"/>
          </ac:spMkLst>
        </pc:spChg>
      </pc:sldChg>
      <pc:sldChg chg="modSp mod">
        <pc:chgData name="Lynn Irvine" userId="279c8e93-51ef-4dc5-b8a5-ff9d60f651fc" providerId="ADAL" clId="{2E891DBF-A2B5-4ED9-A810-73B9C7B1C272}" dt="2023-08-30T10:13:46.166" v="214" actId="20577"/>
        <pc:sldMkLst>
          <pc:docMk/>
          <pc:sldMk cId="3480423675" sldId="533"/>
        </pc:sldMkLst>
        <pc:spChg chg="mod">
          <ac:chgData name="Lynn Irvine" userId="279c8e93-51ef-4dc5-b8a5-ff9d60f651fc" providerId="ADAL" clId="{2E891DBF-A2B5-4ED9-A810-73B9C7B1C272}" dt="2023-08-30T10:13:46.166" v="214" actId="20577"/>
          <ac:spMkLst>
            <pc:docMk/>
            <pc:sldMk cId="3480423675" sldId="533"/>
            <ac:spMk id="9" creationId="{2236942E-2E46-423D-8A23-25C5E0351FB6}"/>
          </ac:spMkLst>
        </pc:spChg>
      </pc:sldChg>
      <pc:sldChg chg="modSp mod">
        <pc:chgData name="Lynn Irvine" userId="279c8e93-51ef-4dc5-b8a5-ff9d60f651fc" providerId="ADAL" clId="{2E891DBF-A2B5-4ED9-A810-73B9C7B1C272}" dt="2023-08-30T10:35:24.842" v="802" actId="20577"/>
        <pc:sldMkLst>
          <pc:docMk/>
          <pc:sldMk cId="2919654061" sldId="563"/>
        </pc:sldMkLst>
        <pc:spChg chg="mod">
          <ac:chgData name="Lynn Irvine" userId="279c8e93-51ef-4dc5-b8a5-ff9d60f651fc" providerId="ADAL" clId="{2E891DBF-A2B5-4ED9-A810-73B9C7B1C272}" dt="2023-08-30T10:35:24.842" v="802" actId="20577"/>
          <ac:spMkLst>
            <pc:docMk/>
            <pc:sldMk cId="2919654061" sldId="563"/>
            <ac:spMk id="5" creationId="{30CE1222-0C98-468E-9388-CA24283D4A20}"/>
          </ac:spMkLst>
        </pc:spChg>
      </pc:sldChg>
      <pc:sldChg chg="del">
        <pc:chgData name="Lynn Irvine" userId="279c8e93-51ef-4dc5-b8a5-ff9d60f651fc" providerId="ADAL" clId="{2E891DBF-A2B5-4ED9-A810-73B9C7B1C272}" dt="2023-08-30T10:35:50.097" v="803" actId="2696"/>
        <pc:sldMkLst>
          <pc:docMk/>
          <pc:sldMk cId="2628969047" sldId="573"/>
        </pc:sldMkLst>
      </pc:sldChg>
      <pc:sldChg chg="modSp mod">
        <pc:chgData name="Lynn Irvine" userId="279c8e93-51ef-4dc5-b8a5-ff9d60f651fc" providerId="ADAL" clId="{2E891DBF-A2B5-4ED9-A810-73B9C7B1C272}" dt="2023-08-30T10:26:39.225" v="596" actId="20577"/>
        <pc:sldMkLst>
          <pc:docMk/>
          <pc:sldMk cId="56566299" sldId="578"/>
        </pc:sldMkLst>
        <pc:spChg chg="mod">
          <ac:chgData name="Lynn Irvine" userId="279c8e93-51ef-4dc5-b8a5-ff9d60f651fc" providerId="ADAL" clId="{2E891DBF-A2B5-4ED9-A810-73B9C7B1C272}" dt="2023-08-30T10:26:39.225" v="596" actId="20577"/>
          <ac:spMkLst>
            <pc:docMk/>
            <pc:sldMk cId="56566299" sldId="578"/>
            <ac:spMk id="4" creationId="{5FED38CA-ABBC-4BCB-8F1E-ED00E3E7E0AE}"/>
          </ac:spMkLst>
        </pc:spChg>
      </pc:sldChg>
      <pc:sldChg chg="modSp mod">
        <pc:chgData name="Lynn Irvine" userId="279c8e93-51ef-4dc5-b8a5-ff9d60f651fc" providerId="ADAL" clId="{2E891DBF-A2B5-4ED9-A810-73B9C7B1C272}" dt="2023-08-30T10:19:00.745" v="320" actId="20577"/>
        <pc:sldMkLst>
          <pc:docMk/>
          <pc:sldMk cId="1290202017" sldId="580"/>
        </pc:sldMkLst>
        <pc:spChg chg="mod">
          <ac:chgData name="Lynn Irvine" userId="279c8e93-51ef-4dc5-b8a5-ff9d60f651fc" providerId="ADAL" clId="{2E891DBF-A2B5-4ED9-A810-73B9C7B1C272}" dt="2023-08-30T10:19:00.745" v="320" actId="20577"/>
          <ac:spMkLst>
            <pc:docMk/>
            <pc:sldMk cId="1290202017" sldId="580"/>
            <ac:spMk id="4" creationId="{D86A01EF-12DD-440B-9F43-712E419EC19C}"/>
          </ac:spMkLst>
        </pc:spChg>
      </pc:sldChg>
      <pc:sldChg chg="modSp mod">
        <pc:chgData name="Lynn Irvine" userId="279c8e93-51ef-4dc5-b8a5-ff9d60f651fc" providerId="ADAL" clId="{2E891DBF-A2B5-4ED9-A810-73B9C7B1C272}" dt="2023-08-30T10:25:04.657" v="577" actId="20577"/>
        <pc:sldMkLst>
          <pc:docMk/>
          <pc:sldMk cId="3291979296" sldId="581"/>
        </pc:sldMkLst>
        <pc:spChg chg="mod">
          <ac:chgData name="Lynn Irvine" userId="279c8e93-51ef-4dc5-b8a5-ff9d60f651fc" providerId="ADAL" clId="{2E891DBF-A2B5-4ED9-A810-73B9C7B1C272}" dt="2023-08-30T10:25:04.657" v="577" actId="20577"/>
          <ac:spMkLst>
            <pc:docMk/>
            <pc:sldMk cId="3291979296" sldId="581"/>
            <ac:spMk id="3" creationId="{E1B5352B-C400-4C49-9799-984992488CE3}"/>
          </ac:spMkLst>
        </pc:spChg>
      </pc:sldChg>
      <pc:sldChg chg="modSp mod">
        <pc:chgData name="Lynn Irvine" userId="279c8e93-51ef-4dc5-b8a5-ff9d60f651fc" providerId="ADAL" clId="{2E891DBF-A2B5-4ED9-A810-73B9C7B1C272}" dt="2023-08-30T10:17:31.465" v="249" actId="33524"/>
        <pc:sldMkLst>
          <pc:docMk/>
          <pc:sldMk cId="2157851545" sldId="615"/>
        </pc:sldMkLst>
        <pc:spChg chg="mod">
          <ac:chgData name="Lynn Irvine" userId="279c8e93-51ef-4dc5-b8a5-ff9d60f651fc" providerId="ADAL" clId="{2E891DBF-A2B5-4ED9-A810-73B9C7B1C272}" dt="2023-08-30T10:17:31.465" v="249" actId="33524"/>
          <ac:spMkLst>
            <pc:docMk/>
            <pc:sldMk cId="2157851545" sldId="615"/>
            <ac:spMk id="3" creationId="{C1CB8533-13A0-4417-8F52-98DE96F4D2C7}"/>
          </ac:spMkLst>
        </pc:spChg>
      </pc:sldChg>
      <pc:sldChg chg="modSp mod">
        <pc:chgData name="Lynn Irvine" userId="279c8e93-51ef-4dc5-b8a5-ff9d60f651fc" providerId="ADAL" clId="{2E891DBF-A2B5-4ED9-A810-73B9C7B1C272}" dt="2023-08-30T10:17:54.536" v="277" actId="20577"/>
        <pc:sldMkLst>
          <pc:docMk/>
          <pc:sldMk cId="2910669071" sldId="616"/>
        </pc:sldMkLst>
        <pc:spChg chg="mod">
          <ac:chgData name="Lynn Irvine" userId="279c8e93-51ef-4dc5-b8a5-ff9d60f651fc" providerId="ADAL" clId="{2E891DBF-A2B5-4ED9-A810-73B9C7B1C272}" dt="2023-08-30T10:17:54.536" v="277" actId="20577"/>
          <ac:spMkLst>
            <pc:docMk/>
            <pc:sldMk cId="2910669071" sldId="616"/>
            <ac:spMk id="3" creationId="{9DE838A2-3BD8-4684-83D0-042B25EB7CA0}"/>
          </ac:spMkLst>
        </pc:spChg>
      </pc:sldChg>
      <pc:sldChg chg="addSp delSp modSp mod">
        <pc:chgData name="Lynn Irvine" userId="279c8e93-51ef-4dc5-b8a5-ff9d60f651fc" providerId="ADAL" clId="{2E891DBF-A2B5-4ED9-A810-73B9C7B1C272}" dt="2023-08-30T09:56:12.569" v="119" actId="962"/>
        <pc:sldMkLst>
          <pc:docMk/>
          <pc:sldMk cId="558719949" sldId="618"/>
        </pc:sldMkLst>
        <pc:spChg chg="add del mod">
          <ac:chgData name="Lynn Irvine" userId="279c8e93-51ef-4dc5-b8a5-ff9d60f651fc" providerId="ADAL" clId="{2E891DBF-A2B5-4ED9-A810-73B9C7B1C272}" dt="2023-08-30T09:55:59.454" v="47" actId="22"/>
          <ac:spMkLst>
            <pc:docMk/>
            <pc:sldMk cId="558719949" sldId="618"/>
            <ac:spMk id="5" creationId="{A76AAC39-5D40-9933-3A4F-758956643B93}"/>
          </ac:spMkLst>
        </pc:spChg>
        <pc:picChg chg="add mod ord">
          <ac:chgData name="Lynn Irvine" userId="279c8e93-51ef-4dc5-b8a5-ff9d60f651fc" providerId="ADAL" clId="{2E891DBF-A2B5-4ED9-A810-73B9C7B1C272}" dt="2023-08-30T09:56:12.569" v="119" actId="962"/>
          <ac:picMkLst>
            <pc:docMk/>
            <pc:sldMk cId="558719949" sldId="618"/>
            <ac:picMk id="7" creationId="{C30E6011-F166-FAAE-6DEC-90E87261B91B}"/>
          </ac:picMkLst>
        </pc:picChg>
        <pc:picChg chg="del">
          <ac:chgData name="Lynn Irvine" userId="279c8e93-51ef-4dc5-b8a5-ff9d60f651fc" providerId="ADAL" clId="{2E891DBF-A2B5-4ED9-A810-73B9C7B1C272}" dt="2023-08-30T09:55:56.158" v="45" actId="478"/>
          <ac:picMkLst>
            <pc:docMk/>
            <pc:sldMk cId="558719949" sldId="618"/>
            <ac:picMk id="8" creationId="{D0D029BE-0D35-4396-8963-FD475E0D2F59}"/>
          </ac:picMkLst>
        </pc:picChg>
      </pc:sldChg>
      <pc:sldChg chg="modSp add mod">
        <pc:chgData name="Lynn Irvine" userId="279c8e93-51ef-4dc5-b8a5-ff9d60f651fc" providerId="ADAL" clId="{2E891DBF-A2B5-4ED9-A810-73B9C7B1C272}" dt="2023-08-30T13:06:36.703" v="808"/>
        <pc:sldMkLst>
          <pc:docMk/>
          <pc:sldMk cId="860101090" sldId="620"/>
        </pc:sldMkLst>
        <pc:spChg chg="mod">
          <ac:chgData name="Lynn Irvine" userId="279c8e93-51ef-4dc5-b8a5-ff9d60f651fc" providerId="ADAL" clId="{2E891DBF-A2B5-4ED9-A810-73B9C7B1C272}" dt="2023-08-30T13:06:28.135" v="807" actId="27636"/>
          <ac:spMkLst>
            <pc:docMk/>
            <pc:sldMk cId="860101090" sldId="620"/>
            <ac:spMk id="2" creationId="{00000000-0000-0000-0000-000000000000}"/>
          </ac:spMkLst>
        </pc:spChg>
        <pc:spChg chg="mod">
          <ac:chgData name="Lynn Irvine" userId="279c8e93-51ef-4dc5-b8a5-ff9d60f651fc" providerId="ADAL" clId="{2E891DBF-A2B5-4ED9-A810-73B9C7B1C272}" dt="2023-08-30T13:06:36.703" v="808"/>
          <ac:spMkLst>
            <pc:docMk/>
            <pc:sldMk cId="860101090" sldId="620"/>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E6792-F03C-5348-89E8-89A124800310}" type="doc">
      <dgm:prSet loTypeId="urn:microsoft.com/office/officeart/2005/8/layout/hChevron3" loCatId="" qsTypeId="urn:microsoft.com/office/officeart/2005/8/quickstyle/simple1" qsCatId="simple" csTypeId="urn:microsoft.com/office/officeart/2005/8/colors/colorful4" csCatId="colorful" phldr="1"/>
      <dgm:spPr/>
      <dgm:t>
        <a:bodyPr/>
        <a:lstStyle/>
        <a:p>
          <a:endParaRPr lang="en-US"/>
        </a:p>
      </dgm:t>
    </dgm:pt>
    <dgm:pt modelId="{02F741E3-95F8-8248-B93D-D4E96D14A71C}" type="pres">
      <dgm:prSet presAssocID="{D7AE6792-F03C-5348-89E8-89A124800310}" presName="Name0" presStyleCnt="0">
        <dgm:presLayoutVars>
          <dgm:dir/>
          <dgm:resizeHandles val="exact"/>
        </dgm:presLayoutVars>
      </dgm:prSet>
      <dgm:spPr/>
    </dgm:pt>
  </dgm:ptLst>
  <dgm:cxnLst>
    <dgm:cxn modelId="{39A91709-A4B1-AF4C-82A2-72629BC189C2}" type="presOf" srcId="{D7AE6792-F03C-5348-89E8-89A124800310}" destId="{02F741E3-95F8-8248-B93D-D4E96D14A71C}"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5AE2-43AC-144B-AE88-DCB376799F11}" type="datetimeFigureOut">
              <a:rPr lang="en-US" smtClean="0"/>
              <a:t>8/30/2023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E5BB-E6B0-B84A-ABCD-9A3E9C2D78CB}" type="slidenum">
              <a:rPr lang="en-US" smtClean="0"/>
              <a:t>‹#›</a:t>
            </a:fld>
            <a:endParaRPr lang="en-US" dirty="0"/>
          </a:p>
        </p:txBody>
      </p:sp>
    </p:spTree>
    <p:extLst>
      <p:ext uri="{BB962C8B-B14F-4D97-AF65-F5344CB8AC3E}">
        <p14:creationId xmlns:p14="http://schemas.microsoft.com/office/powerpoint/2010/main" val="23727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76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15</a:t>
            </a:fld>
            <a:endParaRPr lang="en-US" dirty="0"/>
          </a:p>
        </p:txBody>
      </p:sp>
    </p:spTree>
    <p:extLst>
      <p:ext uri="{BB962C8B-B14F-4D97-AF65-F5344CB8AC3E}">
        <p14:creationId xmlns:p14="http://schemas.microsoft.com/office/powerpoint/2010/main" val="230282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17</a:t>
            </a:fld>
            <a:endParaRPr lang="en-US" dirty="0"/>
          </a:p>
        </p:txBody>
      </p:sp>
    </p:spTree>
    <p:extLst>
      <p:ext uri="{BB962C8B-B14F-4D97-AF65-F5344CB8AC3E}">
        <p14:creationId xmlns:p14="http://schemas.microsoft.com/office/powerpoint/2010/main" val="19289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19</a:t>
            </a:fld>
            <a:endParaRPr lang="en-US" dirty="0"/>
          </a:p>
        </p:txBody>
      </p:sp>
    </p:spTree>
    <p:extLst>
      <p:ext uri="{BB962C8B-B14F-4D97-AF65-F5344CB8AC3E}">
        <p14:creationId xmlns:p14="http://schemas.microsoft.com/office/powerpoint/2010/main" val="119903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20</a:t>
            </a:fld>
            <a:endParaRPr lang="en-US" dirty="0"/>
          </a:p>
        </p:txBody>
      </p:sp>
    </p:spTree>
    <p:extLst>
      <p:ext uri="{BB962C8B-B14F-4D97-AF65-F5344CB8AC3E}">
        <p14:creationId xmlns:p14="http://schemas.microsoft.com/office/powerpoint/2010/main" val="357937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21</a:t>
            </a:fld>
            <a:endParaRPr lang="en-US" dirty="0"/>
          </a:p>
        </p:txBody>
      </p:sp>
    </p:spTree>
    <p:extLst>
      <p:ext uri="{BB962C8B-B14F-4D97-AF65-F5344CB8AC3E}">
        <p14:creationId xmlns:p14="http://schemas.microsoft.com/office/powerpoint/2010/main" val="3242794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23</a:t>
            </a:fld>
            <a:endParaRPr lang="en-US" dirty="0"/>
          </a:p>
        </p:txBody>
      </p:sp>
    </p:spTree>
    <p:extLst>
      <p:ext uri="{BB962C8B-B14F-4D97-AF65-F5344CB8AC3E}">
        <p14:creationId xmlns:p14="http://schemas.microsoft.com/office/powerpoint/2010/main" val="113649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24</a:t>
            </a:fld>
            <a:endParaRPr lang="en-US" dirty="0"/>
          </a:p>
        </p:txBody>
      </p:sp>
    </p:spTree>
    <p:extLst>
      <p:ext uri="{BB962C8B-B14F-4D97-AF65-F5344CB8AC3E}">
        <p14:creationId xmlns:p14="http://schemas.microsoft.com/office/powerpoint/2010/main" val="419395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25</a:t>
            </a:fld>
            <a:endParaRPr lang="en-US" dirty="0"/>
          </a:p>
        </p:txBody>
      </p:sp>
    </p:spTree>
    <p:extLst>
      <p:ext uri="{BB962C8B-B14F-4D97-AF65-F5344CB8AC3E}">
        <p14:creationId xmlns:p14="http://schemas.microsoft.com/office/powerpoint/2010/main" val="208499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29</a:t>
            </a:fld>
            <a:endParaRPr lang="en-US" dirty="0"/>
          </a:p>
        </p:txBody>
      </p:sp>
    </p:spTree>
    <p:extLst>
      <p:ext uri="{BB962C8B-B14F-4D97-AF65-F5344CB8AC3E}">
        <p14:creationId xmlns:p14="http://schemas.microsoft.com/office/powerpoint/2010/main" val="114590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32</a:t>
            </a:fld>
            <a:endParaRPr lang="en-US" dirty="0"/>
          </a:p>
        </p:txBody>
      </p:sp>
    </p:spTree>
    <p:extLst>
      <p:ext uri="{BB962C8B-B14F-4D97-AF65-F5344CB8AC3E}">
        <p14:creationId xmlns:p14="http://schemas.microsoft.com/office/powerpoint/2010/main" val="101350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4</a:t>
            </a:fld>
            <a:endParaRPr lang="en-US" dirty="0"/>
          </a:p>
        </p:txBody>
      </p:sp>
    </p:spTree>
    <p:extLst>
      <p:ext uri="{BB962C8B-B14F-4D97-AF65-F5344CB8AC3E}">
        <p14:creationId xmlns:p14="http://schemas.microsoft.com/office/powerpoint/2010/main" val="2860614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49</a:t>
            </a:fld>
            <a:endParaRPr lang="en-US" dirty="0"/>
          </a:p>
        </p:txBody>
      </p:sp>
    </p:spTree>
    <p:extLst>
      <p:ext uri="{BB962C8B-B14F-4D97-AF65-F5344CB8AC3E}">
        <p14:creationId xmlns:p14="http://schemas.microsoft.com/office/powerpoint/2010/main" val="1488179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50</a:t>
            </a:fld>
            <a:endParaRPr lang="en-US" dirty="0"/>
          </a:p>
        </p:txBody>
      </p:sp>
    </p:spTree>
    <p:extLst>
      <p:ext uri="{BB962C8B-B14F-4D97-AF65-F5344CB8AC3E}">
        <p14:creationId xmlns:p14="http://schemas.microsoft.com/office/powerpoint/2010/main" val="1007929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53</a:t>
            </a:fld>
            <a:endParaRPr lang="en-US" dirty="0"/>
          </a:p>
        </p:txBody>
      </p:sp>
    </p:spTree>
    <p:extLst>
      <p:ext uri="{BB962C8B-B14F-4D97-AF65-F5344CB8AC3E}">
        <p14:creationId xmlns:p14="http://schemas.microsoft.com/office/powerpoint/2010/main" val="1263596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02F00-C535-204F-B4B5-528FB2DC4FE2}" type="slidenum">
              <a:rPr lang="en-US" smtClean="0"/>
              <a:t>54</a:t>
            </a:fld>
            <a:endParaRPr lang="en-US" dirty="0"/>
          </a:p>
        </p:txBody>
      </p:sp>
    </p:spTree>
    <p:extLst>
      <p:ext uri="{BB962C8B-B14F-4D97-AF65-F5344CB8AC3E}">
        <p14:creationId xmlns:p14="http://schemas.microsoft.com/office/powerpoint/2010/main" val="113397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55</a:t>
            </a:fld>
            <a:endParaRPr lang="en-US" dirty="0"/>
          </a:p>
        </p:txBody>
      </p:sp>
    </p:spTree>
    <p:extLst>
      <p:ext uri="{BB962C8B-B14F-4D97-AF65-F5344CB8AC3E}">
        <p14:creationId xmlns:p14="http://schemas.microsoft.com/office/powerpoint/2010/main" val="172749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6</a:t>
            </a:fld>
            <a:endParaRPr lang="en-US" dirty="0"/>
          </a:p>
        </p:txBody>
      </p:sp>
    </p:spTree>
    <p:extLst>
      <p:ext uri="{BB962C8B-B14F-4D97-AF65-F5344CB8AC3E}">
        <p14:creationId xmlns:p14="http://schemas.microsoft.com/office/powerpoint/2010/main" val="33551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7</a:t>
            </a:fld>
            <a:endParaRPr lang="en-US" dirty="0"/>
          </a:p>
        </p:txBody>
      </p:sp>
    </p:spTree>
    <p:extLst>
      <p:ext uri="{BB962C8B-B14F-4D97-AF65-F5344CB8AC3E}">
        <p14:creationId xmlns:p14="http://schemas.microsoft.com/office/powerpoint/2010/main" val="406928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9</a:t>
            </a:fld>
            <a:endParaRPr lang="en-US" dirty="0"/>
          </a:p>
        </p:txBody>
      </p:sp>
    </p:spTree>
    <p:extLst>
      <p:ext uri="{BB962C8B-B14F-4D97-AF65-F5344CB8AC3E}">
        <p14:creationId xmlns:p14="http://schemas.microsoft.com/office/powerpoint/2010/main" val="362875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10</a:t>
            </a:fld>
            <a:endParaRPr lang="en-US" dirty="0"/>
          </a:p>
        </p:txBody>
      </p:sp>
    </p:spTree>
    <p:extLst>
      <p:ext uri="{BB962C8B-B14F-4D97-AF65-F5344CB8AC3E}">
        <p14:creationId xmlns:p14="http://schemas.microsoft.com/office/powerpoint/2010/main" val="73689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12</a:t>
            </a:fld>
            <a:endParaRPr lang="en-US" dirty="0"/>
          </a:p>
        </p:txBody>
      </p:sp>
    </p:spTree>
    <p:extLst>
      <p:ext uri="{BB962C8B-B14F-4D97-AF65-F5344CB8AC3E}">
        <p14:creationId xmlns:p14="http://schemas.microsoft.com/office/powerpoint/2010/main" val="1613845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13</a:t>
            </a:fld>
            <a:endParaRPr lang="en-US" dirty="0"/>
          </a:p>
        </p:txBody>
      </p:sp>
    </p:spTree>
    <p:extLst>
      <p:ext uri="{BB962C8B-B14F-4D97-AF65-F5344CB8AC3E}">
        <p14:creationId xmlns:p14="http://schemas.microsoft.com/office/powerpoint/2010/main" val="1252525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14</a:t>
            </a:fld>
            <a:endParaRPr lang="en-US" dirty="0"/>
          </a:p>
        </p:txBody>
      </p:sp>
    </p:spTree>
    <p:extLst>
      <p:ext uri="{BB962C8B-B14F-4D97-AF65-F5344CB8AC3E}">
        <p14:creationId xmlns:p14="http://schemas.microsoft.com/office/powerpoint/2010/main" val="421652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559E32-3873-7D45-B9C6-C4F839B303D0}"/>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Picture Placeholder 2">
            <a:extLst>
              <a:ext uri="{FF2B5EF4-FFF2-40B4-BE49-F238E27FC236}">
                <a16:creationId xmlns:a16="http://schemas.microsoft.com/office/drawing/2014/main" id="{81BC6CA5-FB54-8746-B1B1-0D09602CEAEC}"/>
              </a:ext>
            </a:extLst>
          </p:cNvPr>
          <p:cNvSpPr>
            <a:spLocks noGrp="1"/>
          </p:cNvSpPr>
          <p:nvPr>
            <p:ph type="pic" sz="quarter" idx="13"/>
          </p:nvPr>
        </p:nvSpPr>
        <p:spPr>
          <a:xfrm>
            <a:off x="-1" y="1699336"/>
            <a:ext cx="2452283" cy="4575733"/>
          </a:xfrm>
          <a:prstGeom prst="rect">
            <a:avLst/>
          </a:prstGeom>
        </p:spPr>
        <p:txBody>
          <a:bodyPr/>
          <a:lstStyle>
            <a:lvl1pPr>
              <a:defRPr>
                <a:solidFill>
                  <a:srgbClr val="003560"/>
                </a:solidFill>
                <a:latin typeface="Arial" panose="020B0604020202020204" pitchFamily="34" charset="0"/>
                <a:cs typeface="Arial" panose="020B0604020202020204" pitchFamily="34" charset="0"/>
              </a:defRPr>
            </a:lvl1pPr>
          </a:lstStyle>
          <a:p>
            <a:r>
              <a:rPr lang="en-GB" dirty="0"/>
              <a:t>Click icon to add picture</a:t>
            </a:r>
            <a:endParaRPr lang="en-US" dirty="0"/>
          </a:p>
        </p:txBody>
      </p:sp>
      <p:sp>
        <p:nvSpPr>
          <p:cNvPr id="12" name="Text Placeholder 6">
            <a:extLst>
              <a:ext uri="{FF2B5EF4-FFF2-40B4-BE49-F238E27FC236}">
                <a16:creationId xmlns:a16="http://schemas.microsoft.com/office/drawing/2014/main" id="{1DECEF87-946C-834D-8550-61FE3D91A5E9}"/>
              </a:ext>
            </a:extLst>
          </p:cNvPr>
          <p:cNvSpPr>
            <a:spLocks noGrp="1"/>
          </p:cNvSpPr>
          <p:nvPr>
            <p:ph type="body" sz="quarter" idx="14" hasCustomPrompt="1"/>
          </p:nvPr>
        </p:nvSpPr>
        <p:spPr>
          <a:xfrm>
            <a:off x="2549235" y="1705343"/>
            <a:ext cx="9210963" cy="4526124"/>
          </a:xfrm>
          <a:prstGeom prst="rect">
            <a:avLst/>
          </a:prstGeom>
        </p:spPr>
        <p:txBody>
          <a:bodyPr/>
          <a:lstStyle>
            <a:lvl1pPr>
              <a:defRPr sz="2400">
                <a:solidFill>
                  <a:srgbClr val="003560"/>
                </a:solidFill>
                <a:latin typeface="Arial" panose="020B0604020202020204" pitchFamily="34" charset="0"/>
                <a:cs typeface="Arial" panose="020B0604020202020204" pitchFamily="34" charset="0"/>
              </a:defRPr>
            </a:lvl1pPr>
            <a:lvl2pPr>
              <a:defRPr sz="2400">
                <a:solidFill>
                  <a:srgbClr val="003560"/>
                </a:solidFill>
                <a:latin typeface="Arial" panose="020B0604020202020204" pitchFamily="34" charset="0"/>
                <a:cs typeface="Arial" panose="020B0604020202020204" pitchFamily="34" charset="0"/>
              </a:defRPr>
            </a:lvl2pPr>
            <a:lvl3pPr>
              <a:defRPr sz="2400" b="0">
                <a:solidFill>
                  <a:srgbClr val="003560"/>
                </a:solidFill>
                <a:latin typeface="Arial" panose="020B0604020202020204" pitchFamily="34" charset="0"/>
                <a:cs typeface="Arial" panose="020B0604020202020204" pitchFamily="34" charset="0"/>
              </a:defRPr>
            </a:lvl3pPr>
            <a:lvl4pPr>
              <a:defRPr sz="2400">
                <a:solidFill>
                  <a:srgbClr val="003560"/>
                </a:solidFill>
                <a:latin typeface="Arial" panose="020B0604020202020204" pitchFamily="34" charset="0"/>
                <a:cs typeface="Arial" panose="020B0604020202020204" pitchFamily="34" charset="0"/>
              </a:defRPr>
            </a:lvl4pPr>
            <a:lvl5pPr>
              <a:defRPr sz="24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2810816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eft), Object (righ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6335185" y="368610"/>
            <a:ext cx="5281083" cy="5490853"/>
          </a:xfrm>
          <a:prstGeom prst="rect">
            <a:avLst/>
          </a:prstGeom>
        </p:spPr>
        <p:txBody>
          <a:bodyPr/>
          <a:lstStyle>
            <a:lvl1pPr marL="0" indent="0">
              <a:buNone/>
              <a:defRPr/>
            </a:lvl1pPr>
          </a:lstStyle>
          <a:p>
            <a:pPr lvl="0"/>
            <a:r>
              <a:rPr lang="en-GB" dirty="0"/>
              <a:t>Object (Click an icon below)</a:t>
            </a:r>
          </a:p>
        </p:txBody>
      </p:sp>
      <p:sp>
        <p:nvSpPr>
          <p:cNvPr id="4" name="Text Placeholder 6"/>
          <p:cNvSpPr>
            <a:spLocks noGrp="1"/>
          </p:cNvSpPr>
          <p:nvPr>
            <p:ph type="body" sz="quarter" idx="13" hasCustomPrompt="1"/>
          </p:nvPr>
        </p:nvSpPr>
        <p:spPr>
          <a:xfrm>
            <a:off x="575734" y="368609"/>
            <a:ext cx="5281084" cy="400110"/>
          </a:xfrm>
          <a:prstGeom prst="rect">
            <a:avLst/>
          </a:prstGeom>
          <a:noFill/>
        </p:spPr>
        <p:txBody>
          <a:bodyPr wrap="square">
            <a:spAutoFit/>
          </a:bodyPr>
          <a:lstStyle>
            <a:lvl1pPr marL="0" indent="0">
              <a:buNone/>
              <a:defRPr sz="2000" baseline="0">
                <a:solidFill>
                  <a:schemeClr val="tx1"/>
                </a:solidFill>
                <a:latin typeface="Arial" pitchFamily="34" charset="0"/>
                <a:cs typeface="Arial" pitchFamily="34" charset="0"/>
              </a:defRPr>
            </a:lvl1pPr>
          </a:lstStyle>
          <a:p>
            <a:pPr lvl="0"/>
            <a:r>
              <a:rPr lang="en-GB" dirty="0"/>
              <a:t>Paragraph Text (click to edit)</a:t>
            </a:r>
          </a:p>
        </p:txBody>
      </p:sp>
    </p:spTree>
    <p:extLst>
      <p:ext uri="{BB962C8B-B14F-4D97-AF65-F5344CB8AC3E}">
        <p14:creationId xmlns:p14="http://schemas.microsoft.com/office/powerpoint/2010/main" val="177991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85750" y="1627188"/>
            <a:ext cx="11474450" cy="4606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2640170" y="365126"/>
            <a:ext cx="8713630" cy="1040342"/>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838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0418" y="1657926"/>
            <a:ext cx="6629400" cy="789709"/>
          </a:xfrm>
        </p:spPr>
        <p:txBody>
          <a:bodyPr anchor="t">
            <a:normAutofit/>
          </a:bodyPr>
          <a:lstStyle>
            <a:lvl1pPr algn="l">
              <a:defRPr sz="2800">
                <a:solidFill>
                  <a:schemeClr val="accent1">
                    <a:lumMod val="50000"/>
                  </a:schemeClr>
                </a:solidFill>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690418" y="3015529"/>
            <a:ext cx="5680364" cy="623598"/>
          </a:xfrm>
        </p:spPr>
        <p:txBody>
          <a:bodyPr>
            <a:normAutofit/>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B56C0B-E29B-4842-B417-82BD0105AAEE}"/>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9" name="Text Placeholder 6">
            <a:extLst>
              <a:ext uri="{FF2B5EF4-FFF2-40B4-BE49-F238E27FC236}">
                <a16:creationId xmlns:a16="http://schemas.microsoft.com/office/drawing/2014/main" id="{F41A95EC-0528-8A4C-BE96-445CDE1B347E}"/>
              </a:ext>
            </a:extLst>
          </p:cNvPr>
          <p:cNvSpPr>
            <a:spLocks noGrp="1"/>
          </p:cNvSpPr>
          <p:nvPr>
            <p:ph type="body" sz="quarter" idx="14" hasCustomPrompt="1"/>
          </p:nvPr>
        </p:nvSpPr>
        <p:spPr>
          <a:xfrm>
            <a:off x="273133" y="1705342"/>
            <a:ext cx="11487066" cy="4932963"/>
          </a:xfrm>
          <a:prstGeom prst="rect">
            <a:avLst/>
          </a:prstGeom>
        </p:spPr>
        <p:txBody>
          <a:bodyPr/>
          <a:lstStyle>
            <a:lvl1pPr>
              <a:defRPr sz="2400">
                <a:solidFill>
                  <a:srgbClr val="003560"/>
                </a:solidFill>
                <a:latin typeface="Arial" panose="020B0604020202020204" pitchFamily="34" charset="0"/>
                <a:cs typeface="Arial" panose="020B0604020202020204" pitchFamily="34" charset="0"/>
              </a:defRPr>
            </a:lvl1pPr>
            <a:lvl2pPr>
              <a:defRPr sz="2400">
                <a:solidFill>
                  <a:srgbClr val="003560"/>
                </a:solidFill>
                <a:latin typeface="Arial" panose="020B0604020202020204" pitchFamily="34" charset="0"/>
                <a:cs typeface="Arial" panose="020B0604020202020204" pitchFamily="34" charset="0"/>
              </a:defRPr>
            </a:lvl2pPr>
            <a:lvl3pPr>
              <a:defRPr sz="2400" b="0">
                <a:solidFill>
                  <a:srgbClr val="003560"/>
                </a:solidFill>
                <a:latin typeface="Arial" panose="020B0604020202020204" pitchFamily="34" charset="0"/>
                <a:cs typeface="Arial" panose="020B0604020202020204" pitchFamily="34" charset="0"/>
              </a:defRPr>
            </a:lvl3pPr>
            <a:lvl4pPr>
              <a:defRPr sz="2400">
                <a:solidFill>
                  <a:srgbClr val="003560"/>
                </a:solidFill>
                <a:latin typeface="Arial" panose="020B0604020202020204" pitchFamily="34" charset="0"/>
                <a:cs typeface="Arial" panose="020B0604020202020204" pitchFamily="34" charset="0"/>
              </a:defRPr>
            </a:lvl4pPr>
            <a:lvl5pPr>
              <a:defRPr sz="24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42815156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1680" y="2123676"/>
            <a:ext cx="4027169" cy="1600200"/>
          </a:xfrm>
        </p:spPr>
        <p:txBody>
          <a:bodyPr anchor="t">
            <a:normAutofit/>
          </a:bodyPr>
          <a:lstStyle>
            <a:lvl1pPr algn="l">
              <a:defRPr sz="2800"/>
            </a:lvl1pPr>
          </a:lstStyle>
          <a:p>
            <a:r>
              <a:rPr lang="en-GB" dirty="0"/>
              <a:t>Click to edit Master title style</a:t>
            </a:r>
          </a:p>
        </p:txBody>
      </p:sp>
      <p:sp>
        <p:nvSpPr>
          <p:cNvPr id="4" name="Text Placeholder 3"/>
          <p:cNvSpPr>
            <a:spLocks noGrp="1"/>
          </p:cNvSpPr>
          <p:nvPr>
            <p:ph type="body" sz="half" idx="2"/>
          </p:nvPr>
        </p:nvSpPr>
        <p:spPr>
          <a:xfrm>
            <a:off x="741680" y="3934224"/>
            <a:ext cx="4030345" cy="193476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65B24-645B-1746-9651-55C209C5E25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381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1800" y="681037"/>
            <a:ext cx="5842000" cy="1009651"/>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24FB1-CB24-4B4C-BFD4-AD276D9A4059}" type="datetimeFigureOut">
              <a:rPr lang="en-GB" smtClean="0"/>
              <a:t>30/08/2023</a:t>
            </a:fld>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9F3F6-C255-4AC5-91C2-3F61B6509B36}" type="slidenum">
              <a:rPr lang="en-GB" smtClean="0"/>
              <a:t>‹#›</a:t>
            </a:fld>
            <a:endParaRPr lang="en-GB" dirty="0"/>
          </a:p>
        </p:txBody>
      </p:sp>
      <p:pic>
        <p:nvPicPr>
          <p:cNvPr id="9" name="Picture 8">
            <a:extLst>
              <a:ext uri="{FF2B5EF4-FFF2-40B4-BE49-F238E27FC236}">
                <a16:creationId xmlns:a16="http://schemas.microsoft.com/office/drawing/2014/main" id="{46262A0F-9E49-6B4D-94F3-647B33A25AE7}"/>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688" r:id="rId1"/>
    <p:sldLayoutId id="2147483683" r:id="rId2"/>
    <p:sldLayoutId id="2147483652" r:id="rId3"/>
    <p:sldLayoutId id="2147483653" r:id="rId4"/>
    <p:sldLayoutId id="2147483690" r:id="rId5"/>
    <p:sldLayoutId id="2147483654" r:id="rId6"/>
    <p:sldLayoutId id="2147483687" r:id="rId7"/>
    <p:sldLayoutId id="2147483656" r:id="rId8"/>
    <p:sldLayoutId id="2147483684" r:id="rId9"/>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075" y="5945640"/>
            <a:ext cx="1276440" cy="540000"/>
          </a:xfrm>
          <a:prstGeom prst="rect">
            <a:avLst/>
          </a:prstGeom>
        </p:spPr>
      </p:pic>
      <p:sp>
        <p:nvSpPr>
          <p:cNvPr id="5" name="TextBox 4"/>
          <p:cNvSpPr txBox="1"/>
          <p:nvPr userDrawn="1"/>
        </p:nvSpPr>
        <p:spPr>
          <a:xfrm>
            <a:off x="6576062" y="6453644"/>
            <a:ext cx="5283623" cy="215444"/>
          </a:xfrm>
          <a:prstGeom prst="rect">
            <a:avLst/>
          </a:prstGeom>
          <a:noFill/>
        </p:spPr>
        <p:txBody>
          <a:bodyPr wrap="square" rtlCol="0">
            <a:spAutoFit/>
          </a:bodyPr>
          <a:lstStyle/>
          <a:p>
            <a:pPr algn="r"/>
            <a:fld id="{268E1414-5F24-4E3F-ACA1-76792B015177}" type="slidenum">
              <a:rPr lang="en-GB" sz="800" smtClean="0">
                <a:latin typeface="+mn-lt"/>
              </a:rPr>
              <a:pPr algn="r"/>
              <a:t>‹#›</a:t>
            </a:fld>
            <a:endParaRPr lang="en-GB" sz="800" dirty="0">
              <a:latin typeface="+mn-lt"/>
            </a:endParaRPr>
          </a:p>
        </p:txBody>
      </p:sp>
    </p:spTree>
    <p:extLst>
      <p:ext uri="{BB962C8B-B14F-4D97-AF65-F5344CB8AC3E}">
        <p14:creationId xmlns:p14="http://schemas.microsoft.com/office/powerpoint/2010/main" val="2490096690"/>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gla.ac.uk/myglasgow/it/software/" TargetMode="External"/><Relationship Id="rId4" Type="http://schemas.openxmlformats.org/officeDocument/2006/relationships/hyperlink" Target="https://www.gla.ac.uk/myglasgow/it/forstudent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la.ac.uk/myglasgow/it/helpdesk/"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gla.ac.uk/myglasgow/library/"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hyperlink" Target="https://www.gla.ac.uk/myglasgow/anywhere/libraryremo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gla.ac.uk/myglasgow/library/studen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lasgow.rl.talis.com/index.html"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gla.ac.uk/myglasgow/librar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edshare.gla.ac.uk/304/2/story_html5.html" TargetMode="External"/><Relationship Id="rId4" Type="http://schemas.openxmlformats.org/officeDocument/2006/relationships/hyperlink" Target="https://eleanor.lib.gla.ac.uk/patroninf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eleanor.lib.gla.ac.uk/patroninf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gla.ac.uk/myglasgow/library/booksandebook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la.ac.uk/explore/maps/" TargetMode="External"/><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hyperlink" Target="https://www.gla.ac.uk/myglasgow/library/&#160;" TargetMode="External"/><Relationship Id="rId4" Type="http://schemas.openxmlformats.org/officeDocument/2006/relationships/hyperlink" Target="https://www.gla.ac.uk/myglasgow/library/openinghoursandlocation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edshare.gla.ac.uk/id/eprint/1364" TargetMode="External"/><Relationship Id="rId2" Type="http://schemas.openxmlformats.org/officeDocument/2006/relationships/hyperlink" Target="https://edshare.gla.ac.uk/id/eprint/125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ezproxy.lib.gla.ac.uk/login?url=https://search.proquest.com?accountid=14540" TargetMode="External"/><Relationship Id="rId2" Type="http://schemas.openxmlformats.org/officeDocument/2006/relationships/hyperlink" Target="http://ezproxy.lib.gla.ac.uk/login?url=http://search.ebscohost.com/login.aspx?authtype=ip,shib&amp;profile=ehost" TargetMode="External"/><Relationship Id="rId1" Type="http://schemas.openxmlformats.org/officeDocument/2006/relationships/slideLayout" Target="../slideLayouts/slideLayout2.xml"/><Relationship Id="rId5" Type="http://schemas.openxmlformats.org/officeDocument/2006/relationships/hyperlink" Target="http://ezproxy.lib.gla.ac.uk/login?url=http://webofknowledge.com/WOS" TargetMode="External"/><Relationship Id="rId4" Type="http://schemas.openxmlformats.org/officeDocument/2006/relationships/hyperlink" Target="http://ezproxy.lib.gla.ac.uk/login?url=https://www.scopus.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www.gla.ac.uk/myglasgow/students/sset/" TargetMode="External"/><Relationship Id="rId4" Type="http://schemas.openxmlformats.org/officeDocument/2006/relationships/hyperlink" Target="https://www.gla.ac.uk/myglasgow/registry/registra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advance.lexis.com/?federationidp=8K7S4M60073" TargetMode="External"/><Relationship Id="rId7" Type="http://schemas.openxmlformats.org/officeDocument/2006/relationships/hyperlink" Target="https://unsplash.com/s/photos/newspapers?utm_source=unsplash&amp;utm_medium=referral&amp;utm_content=creditCopyText" TargetMode="External"/><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hyperlink" Target="https://unsplash.com/@iammrcup?utm_source=unsplash&amp;utm_medium=referral&amp;utm_content=creditCopyText" TargetMode="External"/><Relationship Id="rId5" Type="http://schemas.openxmlformats.org/officeDocument/2006/relationships/hyperlink" Target="https://www.gla.ac.uk/myglasgow/library/specificsearch/newspapers/" TargetMode="External"/><Relationship Id="rId4" Type="http://schemas.openxmlformats.org/officeDocument/2006/relationships/hyperlink" Target="https://www.galepages.com/glasun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gla.ac.uk/myglasgow/library/floorplans/" TargetMode="Externa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gla.ac.uk/myglasgow/library/help/endnote/" TargetMode="External"/><Relationship Id="rId7" Type="http://schemas.openxmlformats.org/officeDocument/2006/relationships/hyperlink" Target="https://unsplash.com/s/photos/academic?utm_source=unsplash&amp;utm_medium=referral&amp;utm_content=creditCopyText" TargetMode="External"/><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hyperlink" Target="https://unsplash.com/@tjerwin?utm_source=unsplash&amp;utm_medium=referral&amp;utm_content=creditCopyText" TargetMode="External"/><Relationship Id="rId5" Type="http://schemas.openxmlformats.org/officeDocument/2006/relationships/hyperlink" Target="https://clarivate.libguides.com/endnote_training/home" TargetMode="External"/><Relationship Id="rId4" Type="http://schemas.openxmlformats.org/officeDocument/2006/relationships/hyperlink" Target="https://www.youtube.com/channel/UCdTDZ4RUT9Jl81oRhpEIIxA"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gla.ac.uk/myglasgow/library/interlibraryloan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mailto:lynn.Irvine@glasgow.ac.uk" TargetMode="External"/><Relationship Id="rId4" Type="http://schemas.openxmlformats.org/officeDocument/2006/relationships/hyperlink" Target="https://www.gla.ac.uk/myglasgow/library/contact/forms/booksuggestionform/" TargetMode="External"/></Relationships>
</file>

<file path=ppt/slides/_rels/slide5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image" Target="../media/image57.png"/><Relationship Id="rId5" Type="http://schemas.openxmlformats.org/officeDocument/2006/relationships/diagramLayout" Target="../diagrams/layout1.xml"/><Relationship Id="rId10" Type="http://schemas.openxmlformats.org/officeDocument/2006/relationships/hyperlink" Target="mailto:library@glasgow.ac.uk" TargetMode="External"/><Relationship Id="rId4" Type="http://schemas.openxmlformats.org/officeDocument/2006/relationships/diagramData" Target="../diagrams/data1.xml"/><Relationship Id="rId9" Type="http://schemas.openxmlformats.org/officeDocument/2006/relationships/hyperlink" Target="https://www.gla.ac.uk/myglasgow/library/help/collegesuppor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gla.ac.uk/myglasgow/library/floorplans/level8/" TargetMode="External"/><Relationship Id="rId5" Type="http://schemas.openxmlformats.org/officeDocument/2006/relationships/hyperlink" Target="https://www.gla.ac.uk/myglasgow/library/floorplans/level6/" TargetMode="External"/><Relationship Id="rId4" Type="http://schemas.openxmlformats.org/officeDocument/2006/relationships/hyperlink" Target="https://www.gla.ac.uk/myglasgow/library/"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gla.ac.uk/myglasgow/archivespecialcollections/discover/#d.en.744322" TargetMode="External"/><Relationship Id="rId3" Type="http://schemas.openxmlformats.org/officeDocument/2006/relationships/image" Target="../media/image9.jpeg"/><Relationship Id="rId7" Type="http://schemas.openxmlformats.org/officeDocument/2006/relationships/hyperlink" Target="https://www.gla.ac.uk/myglasgow/archivespecialcollections/discover/specialcollectionssubjectguides/#d.en.119310" TargetMode="External"/><Relationship Id="rId12" Type="http://schemas.openxmlformats.org/officeDocument/2006/relationships/hyperlink" Target="https://www.gla.ac.uk/myglasgow/archivespecialcollections/consultingourcollections/#d.en.744338"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gla.ac.uk/myglasgow/archivespecialcollections/discover/#d.en.744320" TargetMode="External"/><Relationship Id="rId11" Type="http://schemas.openxmlformats.org/officeDocument/2006/relationships/hyperlink" Target="https://www.gla.ac.uk/myglasgow/archivespecialcollections/discover/specialcollectionssubjectguides/socialhistory/" TargetMode="External"/><Relationship Id="rId5" Type="http://schemas.openxmlformats.org/officeDocument/2006/relationships/hyperlink" Target="https://www.gla.ac.uk/myglasgow/archivespecialcollections/supportforteaching/" TargetMode="External"/><Relationship Id="rId10" Type="http://schemas.openxmlformats.org/officeDocument/2006/relationships/hyperlink" Target="https://www.gla.ac.uk/myglasgow/archivespecialcollections/discover/specialcollectionsa-z/trotskycollection/#d.en.119273" TargetMode="External"/><Relationship Id="rId4" Type="http://schemas.openxmlformats.org/officeDocument/2006/relationships/hyperlink" Target="https://www.gla.ac.uk/myglasgow/archivespecialcollections/discover/" TargetMode="External"/><Relationship Id="rId9" Type="http://schemas.openxmlformats.org/officeDocument/2006/relationships/hyperlink" Target="https://www.gla.ac.uk/myglasgow/archivespecialcollections/discover/specialcollectionssubjectguides/politics/#d.en.13635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0BEDC7DD-9485-6F49-9598-637045E70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normAutofit fontScale="90000"/>
          </a:bodyPr>
          <a:lstStyle/>
          <a:p>
            <a:r>
              <a:rPr lang="en-GB" dirty="0">
                <a:solidFill>
                  <a:schemeClr val="tx1"/>
                </a:solidFill>
                <a:latin typeface="Arial"/>
                <a:cs typeface="Arial"/>
              </a:rPr>
              <a:t>Guide to using the library for social and political sciences students</a:t>
            </a:r>
            <a:endParaRPr lang="en-GB" dirty="0">
              <a:solidFill>
                <a:schemeClr val="tx1"/>
              </a:solidFill>
            </a:endParaRPr>
          </a:p>
        </p:txBody>
      </p:sp>
      <p:sp>
        <p:nvSpPr>
          <p:cNvPr id="3" name="Subtitle 2"/>
          <p:cNvSpPr>
            <a:spLocks noGrp="1"/>
          </p:cNvSpPr>
          <p:nvPr>
            <p:ph type="subTitle" idx="1"/>
          </p:nvPr>
        </p:nvSpPr>
        <p:spPr>
          <a:xfrm>
            <a:off x="690418" y="2576945"/>
            <a:ext cx="5680364" cy="1062182"/>
          </a:xfrm>
        </p:spPr>
        <p:txBody>
          <a:bodyPr/>
          <a:lstStyle/>
          <a:p>
            <a:r>
              <a:rPr lang="en-GB" dirty="0">
                <a:solidFill>
                  <a:schemeClr val="tx1"/>
                </a:solidFill>
              </a:rPr>
              <a:t>Lynn Irvine, College Librarian</a:t>
            </a:r>
          </a:p>
          <a:p>
            <a:endParaRPr lang="en-GB" dirty="0">
              <a:solidFill>
                <a:schemeClr val="tx1"/>
              </a:solidFill>
            </a:endParaRPr>
          </a:p>
        </p:txBody>
      </p:sp>
    </p:spTree>
    <p:extLst>
      <p:ext uri="{BB962C8B-B14F-4D97-AF65-F5344CB8AC3E}">
        <p14:creationId xmlns:p14="http://schemas.microsoft.com/office/powerpoint/2010/main" val="86010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CAB233-2CB9-4BAF-B253-372A2A2969E8}"/>
              </a:ext>
            </a:extLst>
          </p:cNvPr>
          <p:cNvSpPr>
            <a:spLocks noGrp="1"/>
          </p:cNvSpPr>
          <p:nvPr>
            <p:ph type="title"/>
          </p:nvPr>
        </p:nvSpPr>
        <p:spPr/>
        <p:txBody>
          <a:bodyPr/>
          <a:lstStyle/>
          <a:p>
            <a:r>
              <a:rPr lang="en-GB" dirty="0"/>
              <a:t>Level 3 café space </a:t>
            </a:r>
          </a:p>
        </p:txBody>
      </p:sp>
      <p:pic>
        <p:nvPicPr>
          <p:cNvPr id="7" name="Content Placeholder 6" descr="Image of students chatting in the library level 3 cafe">
            <a:extLst>
              <a:ext uri="{FF2B5EF4-FFF2-40B4-BE49-F238E27FC236}">
                <a16:creationId xmlns:a16="http://schemas.microsoft.com/office/drawing/2014/main" id="{C67C7BCA-F965-4B8D-BF45-9EB0FE5B5ED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68049"/>
            <a:ext cx="5181600" cy="3449002"/>
          </a:xfrm>
        </p:spPr>
      </p:pic>
      <p:pic>
        <p:nvPicPr>
          <p:cNvPr id="8" name="Content Placeholder 7" descr="Photo of students chatting and laughing together in the library cafe ">
            <a:extLst>
              <a:ext uri="{FF2B5EF4-FFF2-40B4-BE49-F238E27FC236}">
                <a16:creationId xmlns:a16="http://schemas.microsoft.com/office/drawing/2014/main" id="{70DA70F8-0D9E-490E-821B-0B33DBA26321}"/>
              </a:ext>
            </a:extLst>
          </p:cNvPr>
          <p:cNvPicPr>
            <a:picLocks noGrp="1" noChangeAspect="1"/>
          </p:cNvPicPr>
          <p:nvPr>
            <p:ph sz="half" idx="2"/>
          </p:nvPr>
        </p:nvPicPr>
        <p:blipFill>
          <a:blip r:embed="rId4"/>
          <a:stretch>
            <a:fillRect/>
          </a:stretch>
        </p:blipFill>
        <p:spPr>
          <a:xfrm>
            <a:off x="6172200" y="2170430"/>
            <a:ext cx="5181600" cy="3444240"/>
          </a:xfrm>
          <a:prstGeom prst="rect">
            <a:avLst/>
          </a:prstGeom>
        </p:spPr>
      </p:pic>
    </p:spTree>
    <p:extLst>
      <p:ext uri="{BB962C8B-B14F-4D97-AF65-F5344CB8AC3E}">
        <p14:creationId xmlns:p14="http://schemas.microsoft.com/office/powerpoint/2010/main" val="168725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EA60BE-68E2-4A45-8700-F0FD359456CB}"/>
              </a:ext>
            </a:extLst>
          </p:cNvPr>
          <p:cNvSpPr>
            <a:spLocks noGrp="1"/>
          </p:cNvSpPr>
          <p:nvPr>
            <p:ph type="title"/>
          </p:nvPr>
        </p:nvSpPr>
        <p:spPr/>
        <p:txBody>
          <a:bodyPr/>
          <a:lstStyle/>
          <a:p>
            <a:r>
              <a:rPr lang="en-GB" dirty="0"/>
              <a:t>Spaces for individual study</a:t>
            </a:r>
          </a:p>
        </p:txBody>
      </p:sp>
      <p:pic>
        <p:nvPicPr>
          <p:cNvPr id="11" name="Content Placeholder 10" descr="Photo of individual study spaces on the upper floors of the university library">
            <a:extLst>
              <a:ext uri="{FF2B5EF4-FFF2-40B4-BE49-F238E27FC236}">
                <a16:creationId xmlns:a16="http://schemas.microsoft.com/office/drawing/2014/main" id="{F846A140-0F57-4BC2-9E42-A5E2B5D4992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169944"/>
            <a:ext cx="5181600" cy="3445212"/>
          </a:xfrm>
        </p:spPr>
      </p:pic>
      <p:pic>
        <p:nvPicPr>
          <p:cNvPr id="12" name="Content Placeholder 11" descr="Photo of a student studying in an individual study space in the library">
            <a:extLst>
              <a:ext uri="{FF2B5EF4-FFF2-40B4-BE49-F238E27FC236}">
                <a16:creationId xmlns:a16="http://schemas.microsoft.com/office/drawing/2014/main" id="{E30EB502-0336-4734-A004-423BCB1E20B5}"/>
              </a:ext>
            </a:extLst>
          </p:cNvPr>
          <p:cNvPicPr>
            <a:picLocks noGrp="1" noChangeAspect="1"/>
          </p:cNvPicPr>
          <p:nvPr>
            <p:ph sz="half" idx="2"/>
          </p:nvPr>
        </p:nvPicPr>
        <p:blipFill>
          <a:blip r:embed="rId3"/>
          <a:stretch>
            <a:fillRect/>
          </a:stretch>
        </p:blipFill>
        <p:spPr>
          <a:xfrm>
            <a:off x="7241916" y="1609400"/>
            <a:ext cx="3042168" cy="4566300"/>
          </a:xfrm>
          <a:prstGeom prst="rect">
            <a:avLst/>
          </a:prstGeom>
        </p:spPr>
      </p:pic>
    </p:spTree>
    <p:extLst>
      <p:ext uri="{BB962C8B-B14F-4D97-AF65-F5344CB8AC3E}">
        <p14:creationId xmlns:p14="http://schemas.microsoft.com/office/powerpoint/2010/main" val="136441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30B9AD-4EF8-4695-AED2-D6AB96412B17}"/>
              </a:ext>
            </a:extLst>
          </p:cNvPr>
          <p:cNvSpPr>
            <a:spLocks noGrp="1"/>
          </p:cNvSpPr>
          <p:nvPr>
            <p:ph type="title"/>
          </p:nvPr>
        </p:nvSpPr>
        <p:spPr/>
        <p:txBody>
          <a:bodyPr/>
          <a:lstStyle/>
          <a:p>
            <a:r>
              <a:rPr lang="en-GB" dirty="0"/>
              <a:t>Postgraduate Space – level 5</a:t>
            </a:r>
          </a:p>
        </p:txBody>
      </p:sp>
      <p:pic>
        <p:nvPicPr>
          <p:cNvPr id="7" name="Content Placeholder 6" descr="A photo of a student using the postgraduate study space on level 5">
            <a:extLst>
              <a:ext uri="{FF2B5EF4-FFF2-40B4-BE49-F238E27FC236}">
                <a16:creationId xmlns:a16="http://schemas.microsoft.com/office/drawing/2014/main" id="{CA0B15BC-02F4-4645-9264-78BA0B796BA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65350"/>
            <a:ext cx="5181600" cy="3454400"/>
          </a:xfrm>
        </p:spPr>
      </p:pic>
      <p:sp>
        <p:nvSpPr>
          <p:cNvPr id="5" name="Content Placeholder 4">
            <a:extLst>
              <a:ext uri="{FF2B5EF4-FFF2-40B4-BE49-F238E27FC236}">
                <a16:creationId xmlns:a16="http://schemas.microsoft.com/office/drawing/2014/main" id="{C89F8796-C46C-4147-B48A-4FB844FCAAA8}"/>
              </a:ext>
            </a:extLst>
          </p:cNvPr>
          <p:cNvSpPr>
            <a:spLocks noGrp="1"/>
          </p:cNvSpPr>
          <p:nvPr>
            <p:ph sz="half" idx="2"/>
          </p:nvPr>
        </p:nvSpPr>
        <p:spPr/>
        <p:txBody>
          <a:bodyPr>
            <a:normAutofit/>
          </a:bodyPr>
          <a:lstStyle/>
          <a:p>
            <a:endParaRPr lang="en-GB" sz="2000" dirty="0"/>
          </a:p>
          <a:p>
            <a:endParaRPr lang="en-GB" sz="2000" dirty="0"/>
          </a:p>
          <a:p>
            <a:r>
              <a:rPr lang="en-GB" sz="1800" dirty="0"/>
              <a:t>There is a PG student-only study space on level 5</a:t>
            </a:r>
          </a:p>
          <a:p>
            <a:r>
              <a:rPr lang="en-GB" sz="1800" dirty="0"/>
              <a:t>You need to use your library/student card to enter the space and it is reserved for PG students only</a:t>
            </a:r>
          </a:p>
          <a:p>
            <a:r>
              <a:rPr lang="en-GB" sz="1800" dirty="0"/>
              <a:t>There is a mix of study spaces</a:t>
            </a:r>
          </a:p>
          <a:p>
            <a:r>
              <a:rPr lang="en-GB" sz="1800" dirty="0"/>
              <a:t>Bring your own device as there are no desktop PCs in the area.  There are plenty of power sockets for charging or plugging in your device.</a:t>
            </a:r>
          </a:p>
        </p:txBody>
      </p:sp>
    </p:spTree>
    <p:extLst>
      <p:ext uri="{BB962C8B-B14F-4D97-AF65-F5344CB8AC3E}">
        <p14:creationId xmlns:p14="http://schemas.microsoft.com/office/powerpoint/2010/main" val="416804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lstStyle/>
          <a:p>
            <a:r>
              <a:rPr lang="en-US" dirty="0">
                <a:solidFill>
                  <a:schemeClr val="tx1"/>
                </a:solidFill>
              </a:rPr>
              <a:t>High Demand Collection – level 3</a:t>
            </a:r>
          </a:p>
        </p:txBody>
      </p:sp>
      <p:sp>
        <p:nvSpPr>
          <p:cNvPr id="3" name="Text Placeholder 2">
            <a:extLst>
              <a:ext uri="{FF2B5EF4-FFF2-40B4-BE49-F238E27FC236}">
                <a16:creationId xmlns:a16="http://schemas.microsoft.com/office/drawing/2014/main" id="{D53269B6-3F54-1243-91EB-B65FBC30C3A6}"/>
              </a:ext>
            </a:extLst>
          </p:cNvPr>
          <p:cNvSpPr>
            <a:spLocks noGrp="1"/>
          </p:cNvSpPr>
          <p:nvPr>
            <p:ph type="body" sz="half" idx="2"/>
          </p:nvPr>
        </p:nvSpPr>
        <p:spPr>
          <a:xfrm>
            <a:off x="197708" y="3089189"/>
            <a:ext cx="4769708" cy="3225114"/>
          </a:xfrm>
        </p:spPr>
        <p:txBody>
          <a:bodyPr>
            <a:noAutofit/>
          </a:bodyPr>
          <a:lstStyle/>
          <a:p>
            <a:r>
              <a:rPr lang="en-GB" sz="1600" dirty="0"/>
              <a:t>Most of the essential reading for your course should be available online.  </a:t>
            </a:r>
          </a:p>
          <a:p>
            <a:r>
              <a:rPr lang="en-GB" sz="1600" dirty="0"/>
              <a:t>However, books that are marked as ‘essential’ in your course reading lists that the library can only acquire in print, are shelved in the High Demand Collection on Level 3.</a:t>
            </a:r>
          </a:p>
          <a:p>
            <a:r>
              <a:rPr lang="en-GB" sz="1600" dirty="0"/>
              <a:t>These books are available on 4hr or 24hr loan – colour-coded stickers on the book will tell you how long they can be borrowed for. </a:t>
            </a:r>
          </a:p>
          <a:p>
            <a:r>
              <a:rPr lang="en-GB" sz="1600" dirty="0"/>
              <a:t>You can only borrow 2 books at a time from this collection &amp; items cannot be renewed</a:t>
            </a:r>
          </a:p>
          <a:p>
            <a:endParaRPr lang="en-US" dirty="0">
              <a:solidFill>
                <a:schemeClr val="tx1"/>
              </a:solidFill>
            </a:endParaRPr>
          </a:p>
        </p:txBody>
      </p:sp>
      <p:pic>
        <p:nvPicPr>
          <p:cNvPr id="10" name="Content Placeholder 9" descr="A photo of the High Demand Area">
            <a:extLst>
              <a:ext uri="{FF2B5EF4-FFF2-40B4-BE49-F238E27FC236}">
                <a16:creationId xmlns:a16="http://schemas.microsoft.com/office/drawing/2014/main" id="{19E38B3D-81B8-4C5F-8047-990B5AF79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977388"/>
            <a:ext cx="6172200" cy="2893699"/>
          </a:xfrm>
        </p:spPr>
      </p:pic>
    </p:spTree>
    <p:extLst>
      <p:ext uri="{BB962C8B-B14F-4D97-AF65-F5344CB8AC3E}">
        <p14:creationId xmlns:p14="http://schemas.microsoft.com/office/powerpoint/2010/main" val="2963674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1E45C6-2E98-4B02-BDEB-E4AFBA1E6ACE}"/>
              </a:ext>
            </a:extLst>
          </p:cNvPr>
          <p:cNvSpPr>
            <a:spLocks noGrp="1"/>
          </p:cNvSpPr>
          <p:nvPr>
            <p:ph type="title"/>
          </p:nvPr>
        </p:nvSpPr>
        <p:spPr/>
        <p:txBody>
          <a:bodyPr/>
          <a:lstStyle/>
          <a:p>
            <a:r>
              <a:rPr lang="en-GB" dirty="0"/>
              <a:t>PC and wifi access in the library</a:t>
            </a:r>
          </a:p>
        </p:txBody>
      </p:sp>
      <p:pic>
        <p:nvPicPr>
          <p:cNvPr id="9" name="Content Placeholder 8" descr="A photo of students using the desktop computers on level 5">
            <a:extLst>
              <a:ext uri="{FF2B5EF4-FFF2-40B4-BE49-F238E27FC236}">
                <a16:creationId xmlns:a16="http://schemas.microsoft.com/office/drawing/2014/main" id="{77D239C1-1301-45D1-97EC-3A3A5F94B89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68049"/>
            <a:ext cx="5181600" cy="3449002"/>
          </a:xfrm>
        </p:spPr>
      </p:pic>
      <p:sp>
        <p:nvSpPr>
          <p:cNvPr id="7" name="Content Placeholder 6">
            <a:extLst>
              <a:ext uri="{FF2B5EF4-FFF2-40B4-BE49-F238E27FC236}">
                <a16:creationId xmlns:a16="http://schemas.microsoft.com/office/drawing/2014/main" id="{22E2A2E8-722F-46B6-A39C-8EB7862A96E4}"/>
              </a:ext>
            </a:extLst>
          </p:cNvPr>
          <p:cNvSpPr>
            <a:spLocks noGrp="1"/>
          </p:cNvSpPr>
          <p:nvPr>
            <p:ph sz="half" idx="2"/>
          </p:nvPr>
        </p:nvSpPr>
        <p:spPr>
          <a:xfrm>
            <a:off x="6172200" y="1776618"/>
            <a:ext cx="5181600" cy="4568296"/>
          </a:xfrm>
        </p:spPr>
        <p:txBody>
          <a:bodyPr>
            <a:normAutofit/>
          </a:bodyPr>
          <a:lstStyle/>
          <a:p>
            <a:endParaRPr lang="en-GB" altLang="en-US" sz="1800" b="0" dirty="0"/>
          </a:p>
          <a:p>
            <a:r>
              <a:rPr lang="en-GB" altLang="en-US" sz="1600" b="0" dirty="0"/>
              <a:t>The library has the largest computer cluster on campus with hundreds of PCs.</a:t>
            </a:r>
          </a:p>
          <a:p>
            <a:r>
              <a:rPr lang="en-GB" altLang="en-US" sz="1600" b="0" dirty="0"/>
              <a:t>The Library is also fully wi-fi enabled so you can use your laptop or smartphone anywhere in the building</a:t>
            </a:r>
          </a:p>
          <a:p>
            <a:r>
              <a:rPr lang="en-GB" sz="1600" dirty="0"/>
              <a:t>There is an IT Helpdesk on level 4 where staff can help you with any IT issues</a:t>
            </a:r>
          </a:p>
          <a:p>
            <a:r>
              <a:rPr lang="en-GB" sz="1600" dirty="0"/>
              <a:t>There are excellent IT pages with information to help you get online </a:t>
            </a:r>
            <a:r>
              <a:rPr lang="en-GB" sz="1600" dirty="0">
                <a:hlinkClick r:id="rId4"/>
              </a:rPr>
              <a:t>https://www.gla.ac.uk/myglasgow/it/forstudents/</a:t>
            </a:r>
            <a:r>
              <a:rPr lang="en-GB" sz="1600" dirty="0"/>
              <a:t> and information on software that you can use and download </a:t>
            </a:r>
            <a:r>
              <a:rPr lang="en-GB" sz="1600" dirty="0">
                <a:hlinkClick r:id="rId5"/>
              </a:rPr>
              <a:t>https://www.gla.ac.uk/myglasgow/it/software/</a:t>
            </a:r>
            <a:endParaRPr lang="en-GB" sz="1600" dirty="0"/>
          </a:p>
          <a:p>
            <a:endParaRPr lang="en-GB" sz="2000" dirty="0"/>
          </a:p>
        </p:txBody>
      </p:sp>
    </p:spTree>
    <p:extLst>
      <p:ext uri="{BB962C8B-B14F-4D97-AF65-F5344CB8AC3E}">
        <p14:creationId xmlns:p14="http://schemas.microsoft.com/office/powerpoint/2010/main" val="2141441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lstStyle/>
          <a:p>
            <a:r>
              <a:rPr lang="en-US" dirty="0">
                <a:solidFill>
                  <a:schemeClr val="tx1"/>
                </a:solidFill>
              </a:rPr>
              <a:t>Help is also at hand</a:t>
            </a:r>
          </a:p>
        </p:txBody>
      </p:sp>
      <p:sp>
        <p:nvSpPr>
          <p:cNvPr id="3" name="Text Placeholder 2">
            <a:extLst>
              <a:ext uri="{FF2B5EF4-FFF2-40B4-BE49-F238E27FC236}">
                <a16:creationId xmlns:a16="http://schemas.microsoft.com/office/drawing/2014/main" id="{D53269B6-3F54-1243-91EB-B65FBC30C3A6}"/>
              </a:ext>
            </a:extLst>
          </p:cNvPr>
          <p:cNvSpPr>
            <a:spLocks noGrp="1"/>
          </p:cNvSpPr>
          <p:nvPr>
            <p:ph type="body" sz="half" idx="2"/>
          </p:nvPr>
        </p:nvSpPr>
        <p:spPr>
          <a:xfrm>
            <a:off x="541176" y="3144416"/>
            <a:ext cx="4230849" cy="2724571"/>
          </a:xfrm>
        </p:spPr>
        <p:txBody>
          <a:bodyPr>
            <a:noAutofit/>
          </a:bodyPr>
          <a:lstStyle/>
          <a:p>
            <a:r>
              <a:rPr lang="en-US" sz="1600" dirty="0">
                <a:solidFill>
                  <a:schemeClr val="tx1"/>
                </a:solidFill>
              </a:rPr>
              <a:t>People are a key part of library services, and we have lots of teams to help you.</a:t>
            </a:r>
          </a:p>
          <a:p>
            <a:r>
              <a:rPr lang="en-US" sz="1600" dirty="0">
                <a:solidFill>
                  <a:schemeClr val="tx1"/>
                </a:solidFill>
              </a:rPr>
              <a:t>The Reach Out team based in the library are on hand to help you.  They can help point you in the right direction if you are unsure where to find material or services.</a:t>
            </a:r>
          </a:p>
          <a:p>
            <a:r>
              <a:rPr lang="en-US" sz="1600" dirty="0">
                <a:solidFill>
                  <a:schemeClr val="tx1"/>
                </a:solidFill>
              </a:rPr>
              <a:t>Staff at the Welcome Desk on level 2 can help you when you arrive at the library.</a:t>
            </a:r>
          </a:p>
          <a:p>
            <a:r>
              <a:rPr lang="en-US" sz="1600" dirty="0">
                <a:solidFill>
                  <a:schemeClr val="tx1"/>
                </a:solidFill>
              </a:rPr>
              <a:t>IT staff on level 4 can help if you have any IT problems.  Use the </a:t>
            </a:r>
            <a:r>
              <a:rPr lang="en-US" sz="1600" dirty="0">
                <a:solidFill>
                  <a:schemeClr val="tx1"/>
                </a:solidFill>
                <a:hlinkClick r:id="rId3"/>
              </a:rPr>
              <a:t>UofG Helpdesk </a:t>
            </a:r>
            <a:r>
              <a:rPr lang="en-US" sz="1600" dirty="0">
                <a:solidFill>
                  <a:schemeClr val="tx1"/>
                </a:solidFill>
              </a:rPr>
              <a:t>to search for answers in the knowledgebase or report or request something. </a:t>
            </a:r>
          </a:p>
          <a:p>
            <a:endParaRPr lang="en-US" sz="1600" dirty="0">
              <a:solidFill>
                <a:schemeClr val="tx1"/>
              </a:solidFill>
            </a:endParaRPr>
          </a:p>
        </p:txBody>
      </p:sp>
      <p:pic>
        <p:nvPicPr>
          <p:cNvPr id="8" name="Content Placeholder 7" descr="A photo of the Reach Out team">
            <a:extLst>
              <a:ext uri="{FF2B5EF4-FFF2-40B4-BE49-F238E27FC236}">
                <a16:creationId xmlns:a16="http://schemas.microsoft.com/office/drawing/2014/main" id="{7E91AD37-316E-4DA0-8625-00551762447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41679" y="987425"/>
            <a:ext cx="3655218" cy="4873625"/>
          </a:xfrm>
        </p:spPr>
      </p:pic>
    </p:spTree>
    <p:extLst>
      <p:ext uri="{BB962C8B-B14F-4D97-AF65-F5344CB8AC3E}">
        <p14:creationId xmlns:p14="http://schemas.microsoft.com/office/powerpoint/2010/main" val="91696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F3AD8-D9D9-4040-A0ED-75426D5C311F}"/>
              </a:ext>
            </a:extLst>
          </p:cNvPr>
          <p:cNvSpPr>
            <a:spLocks noGrp="1"/>
          </p:cNvSpPr>
          <p:nvPr>
            <p:ph type="title"/>
          </p:nvPr>
        </p:nvSpPr>
        <p:spPr/>
        <p:txBody>
          <a:bodyPr/>
          <a:lstStyle/>
          <a:p>
            <a:r>
              <a:rPr lang="en-GB" dirty="0"/>
              <a:t>Accessing library services and material remotely</a:t>
            </a:r>
          </a:p>
        </p:txBody>
      </p:sp>
      <p:pic>
        <p:nvPicPr>
          <p:cNvPr id="9" name="Picture Placeholder 8" descr="A close up photo of students using computers">
            <a:extLst>
              <a:ext uri="{FF2B5EF4-FFF2-40B4-BE49-F238E27FC236}">
                <a16:creationId xmlns:a16="http://schemas.microsoft.com/office/drawing/2014/main" id="{0FFEA55A-6147-4832-BB41-AAA708E765B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2137" r="32137"/>
          <a:stretch>
            <a:fillRect/>
          </a:stretch>
        </p:blipFill>
        <p:spPr/>
      </p:pic>
      <p:sp>
        <p:nvSpPr>
          <p:cNvPr id="7" name="Text Placeholder 6">
            <a:extLst>
              <a:ext uri="{FF2B5EF4-FFF2-40B4-BE49-F238E27FC236}">
                <a16:creationId xmlns:a16="http://schemas.microsoft.com/office/drawing/2014/main" id="{1E1B4331-08F5-48B6-9D4A-AF9EEB07DA05}"/>
              </a:ext>
            </a:extLst>
          </p:cNvPr>
          <p:cNvSpPr>
            <a:spLocks noGrp="1"/>
          </p:cNvSpPr>
          <p:nvPr>
            <p:ph type="body" sz="quarter" idx="14"/>
          </p:nvPr>
        </p:nvSpPr>
        <p:spPr/>
        <p:txBody>
          <a:bodyPr>
            <a:normAutofit/>
          </a:bodyPr>
          <a:lstStyle/>
          <a:p>
            <a:pPr marL="0" indent="0">
              <a:buNone/>
            </a:pPr>
            <a:r>
              <a:rPr lang="en-GB" sz="1600" dirty="0"/>
              <a:t>You do not have to be on campus to access library resources.  Although we are ancient university with rich physical library collections dating back to the fifteenth century, we are a modern service with a huge digital collection and services.</a:t>
            </a:r>
          </a:p>
          <a:p>
            <a:r>
              <a:rPr lang="en-GB" sz="1600" dirty="0"/>
              <a:t>You can access online library resources using your GUID and password.  Access resources, including eBooks, eJournals, journal articles, databases and more using your GUID and password. </a:t>
            </a:r>
            <a:r>
              <a:rPr lang="en-GB" sz="1600" dirty="0">
                <a:hlinkClick r:id="rId3"/>
              </a:rPr>
              <a:t>https://www.gla.ac.uk/myglasgow/library/</a:t>
            </a:r>
            <a:endParaRPr lang="en-GB" sz="1600" dirty="0"/>
          </a:p>
          <a:p>
            <a:pPr marL="0" indent="0">
              <a:buNone/>
            </a:pPr>
            <a:endParaRPr lang="en-GB" sz="1600" dirty="0"/>
          </a:p>
          <a:p>
            <a:pPr marL="0" indent="0">
              <a:buNone/>
            </a:pPr>
            <a:r>
              <a:rPr lang="en-GB" sz="1600" dirty="0"/>
              <a:t>We also have services which allow you to access material that is only held in print in the library collection and which is not available online.  If you cannot come on to campus, or you are learning remotely you may want to use:</a:t>
            </a:r>
          </a:p>
          <a:p>
            <a:r>
              <a:rPr lang="en-GB" sz="1600" dirty="0"/>
              <a:t>Scan and Send – request a scan of one book chapter or one journal article from a specific issue of a journal.  Staff will scan the material and send it to you on email.  You can request up to 5 of these items per week.</a:t>
            </a:r>
          </a:p>
          <a:p>
            <a:r>
              <a:rPr lang="en-GB" sz="1600" dirty="0"/>
              <a:t>Virtual Reading Room – book an appointment to assess print material for relevance/value and to identify pages you want scanned. </a:t>
            </a:r>
          </a:p>
          <a:p>
            <a:pPr marL="0" indent="0">
              <a:buNone/>
            </a:pPr>
            <a:r>
              <a:rPr lang="en-GB" sz="1600" dirty="0">
                <a:hlinkClick r:id="rId4"/>
              </a:rPr>
              <a:t>https://www.gla.ac.uk/myglasgow/anywhere/libraryremote/</a:t>
            </a:r>
            <a:endParaRPr lang="en-GB" sz="1600" dirty="0"/>
          </a:p>
          <a:p>
            <a:pPr marL="0" indent="0">
              <a:buNone/>
            </a:pPr>
            <a:endParaRPr lang="en-GB" sz="1800" dirty="0"/>
          </a:p>
        </p:txBody>
      </p:sp>
    </p:spTree>
    <p:extLst>
      <p:ext uri="{BB962C8B-B14F-4D97-AF65-F5344CB8AC3E}">
        <p14:creationId xmlns:p14="http://schemas.microsoft.com/office/powerpoint/2010/main" val="103523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484AF8-3032-4BEE-9149-BDD7FFBF7BFA}"/>
              </a:ext>
            </a:extLst>
          </p:cNvPr>
          <p:cNvSpPr>
            <a:spLocks noGrp="1"/>
          </p:cNvSpPr>
          <p:nvPr>
            <p:ph type="title"/>
          </p:nvPr>
        </p:nvSpPr>
        <p:spPr/>
        <p:txBody>
          <a:bodyPr/>
          <a:lstStyle/>
          <a:p>
            <a:r>
              <a:rPr lang="en-GB" dirty="0"/>
              <a:t>Getting started with the library</a:t>
            </a:r>
          </a:p>
        </p:txBody>
      </p:sp>
      <p:pic>
        <p:nvPicPr>
          <p:cNvPr id="11" name="Content Placeholder 10" descr="Screenshot of the student library home page">
            <a:extLst>
              <a:ext uri="{FF2B5EF4-FFF2-40B4-BE49-F238E27FC236}">
                <a16:creationId xmlns:a16="http://schemas.microsoft.com/office/drawing/2014/main" id="{5F3D0FF2-F8B4-4E0A-97DF-8809620E74C8}"/>
              </a:ext>
            </a:extLst>
          </p:cNvPr>
          <p:cNvPicPr>
            <a:picLocks noGrp="1" noChangeAspect="1"/>
          </p:cNvPicPr>
          <p:nvPr>
            <p:ph sz="half" idx="1"/>
          </p:nvPr>
        </p:nvPicPr>
        <p:blipFill>
          <a:blip r:embed="rId3"/>
          <a:stretch>
            <a:fillRect/>
          </a:stretch>
        </p:blipFill>
        <p:spPr>
          <a:xfrm>
            <a:off x="838200" y="1906270"/>
            <a:ext cx="5181600" cy="3972560"/>
          </a:xfrm>
        </p:spPr>
      </p:pic>
      <p:sp>
        <p:nvSpPr>
          <p:cNvPr id="7" name="Content Placeholder 6">
            <a:extLst>
              <a:ext uri="{FF2B5EF4-FFF2-40B4-BE49-F238E27FC236}">
                <a16:creationId xmlns:a16="http://schemas.microsoft.com/office/drawing/2014/main" id="{49E559A6-F91A-4313-9FF3-E93EF7E191DB}"/>
              </a:ext>
            </a:extLst>
          </p:cNvPr>
          <p:cNvSpPr>
            <a:spLocks noGrp="1"/>
          </p:cNvSpPr>
          <p:nvPr>
            <p:ph sz="half" idx="2"/>
          </p:nvPr>
        </p:nvSpPr>
        <p:spPr>
          <a:xfrm>
            <a:off x="6172200" y="1594022"/>
            <a:ext cx="5850924" cy="4582941"/>
          </a:xfrm>
        </p:spPr>
        <p:txBody>
          <a:bodyPr>
            <a:normAutofit/>
          </a:bodyPr>
          <a:lstStyle/>
          <a:p>
            <a:pPr marL="0" indent="0">
              <a:buNone/>
            </a:pPr>
            <a:r>
              <a:rPr lang="en-GB" sz="1600" dirty="0">
                <a:hlinkClick r:id="rId4"/>
              </a:rPr>
              <a:t>https://www.gla.ac.uk/myglasgow/library/students/</a:t>
            </a:r>
            <a:endParaRPr lang="en-GB" sz="1600" dirty="0"/>
          </a:p>
          <a:p>
            <a:pPr marL="0" indent="0">
              <a:buNone/>
            </a:pPr>
            <a:endParaRPr lang="en-GB" sz="1600" dirty="0"/>
          </a:p>
          <a:p>
            <a:pPr marL="0" indent="0">
              <a:buNone/>
            </a:pPr>
            <a:r>
              <a:rPr lang="en-GB" sz="1600" dirty="0"/>
              <a:t>The Library should be your starting point for finding materials for your research.  The main library page for students provides links to the key services and resources you need to make the most of using the library. </a:t>
            </a:r>
          </a:p>
          <a:p>
            <a:pPr marL="0" indent="0">
              <a:buNone/>
            </a:pPr>
            <a:r>
              <a:rPr lang="en-GB" sz="1600" dirty="0"/>
              <a:t>You will find information on:</a:t>
            </a:r>
          </a:p>
          <a:p>
            <a:r>
              <a:rPr lang="en-GB" sz="1600" dirty="0"/>
              <a:t>Searching for books and journal articles</a:t>
            </a:r>
          </a:p>
          <a:p>
            <a:r>
              <a:rPr lang="en-GB" sz="1600" dirty="0"/>
              <a:t>Printing, scanning, photocopying and using the microfilm readers</a:t>
            </a:r>
          </a:p>
          <a:p>
            <a:r>
              <a:rPr lang="en-GB" sz="1600" dirty="0"/>
              <a:t>Borrowing a laptop</a:t>
            </a:r>
          </a:p>
          <a:p>
            <a:r>
              <a:rPr lang="en-GB" sz="1600" dirty="0"/>
              <a:t>What to do if you cannot find what you need in our collections</a:t>
            </a:r>
          </a:p>
          <a:p>
            <a:r>
              <a:rPr lang="en-GB" sz="1600" dirty="0"/>
              <a:t>Key contacts who can help you </a:t>
            </a:r>
          </a:p>
          <a:p>
            <a:endParaRPr lang="en-GB" sz="1600" dirty="0"/>
          </a:p>
          <a:p>
            <a:endParaRPr lang="en-GB" dirty="0"/>
          </a:p>
        </p:txBody>
      </p:sp>
    </p:spTree>
    <p:extLst>
      <p:ext uri="{BB962C8B-B14F-4D97-AF65-F5344CB8AC3E}">
        <p14:creationId xmlns:p14="http://schemas.microsoft.com/office/powerpoint/2010/main" val="38761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C865-0437-44F1-A359-584849410EC4}"/>
              </a:ext>
            </a:extLst>
          </p:cNvPr>
          <p:cNvSpPr>
            <a:spLocks noGrp="1"/>
          </p:cNvSpPr>
          <p:nvPr>
            <p:ph type="title"/>
          </p:nvPr>
        </p:nvSpPr>
        <p:spPr/>
        <p:txBody>
          <a:bodyPr/>
          <a:lstStyle/>
          <a:p>
            <a:r>
              <a:rPr lang="en-GB" dirty="0"/>
              <a:t>Books on reading lists</a:t>
            </a:r>
          </a:p>
        </p:txBody>
      </p:sp>
      <p:sp>
        <p:nvSpPr>
          <p:cNvPr id="4" name="Content Placeholder 3">
            <a:extLst>
              <a:ext uri="{FF2B5EF4-FFF2-40B4-BE49-F238E27FC236}">
                <a16:creationId xmlns:a16="http://schemas.microsoft.com/office/drawing/2014/main" id="{17787CDA-1B07-4AD2-96B2-7E38AC88F688}"/>
              </a:ext>
            </a:extLst>
          </p:cNvPr>
          <p:cNvSpPr>
            <a:spLocks noGrp="1"/>
          </p:cNvSpPr>
          <p:nvPr>
            <p:ph sz="half" idx="2"/>
          </p:nvPr>
        </p:nvSpPr>
        <p:spPr>
          <a:xfrm>
            <a:off x="6640830" y="1574377"/>
            <a:ext cx="5181600" cy="4568296"/>
          </a:xfrm>
        </p:spPr>
        <p:txBody>
          <a:bodyPr/>
          <a:lstStyle/>
          <a:p>
            <a:pPr marL="0" indent="0">
              <a:buNone/>
            </a:pPr>
            <a:endParaRPr lang="en-GB" sz="1800" dirty="0"/>
          </a:p>
          <a:p>
            <a:pPr marL="0" indent="0">
              <a:buNone/>
            </a:pPr>
            <a:endParaRPr lang="en-GB" sz="1800" dirty="0"/>
          </a:p>
          <a:p>
            <a:pPr marL="0" indent="0">
              <a:buNone/>
            </a:pPr>
            <a:r>
              <a:rPr lang="en-GB" sz="1800" dirty="0"/>
              <a:t>We have a service called </a:t>
            </a:r>
            <a:r>
              <a:rPr lang="en-GB" sz="1800" dirty="0" err="1">
                <a:hlinkClick r:id="rId2"/>
              </a:rPr>
              <a:t>ReadingLists@Glasgow</a:t>
            </a:r>
            <a:r>
              <a:rPr lang="en-GB" sz="1800" dirty="0">
                <a:hlinkClick r:id="rId2"/>
              </a:rPr>
              <a:t> </a:t>
            </a:r>
            <a:r>
              <a:rPr lang="en-GB" sz="1800" dirty="0"/>
              <a:t>which is a digital reading list service.</a:t>
            </a:r>
          </a:p>
          <a:p>
            <a:pPr marL="0" indent="0">
              <a:buNone/>
            </a:pPr>
            <a:r>
              <a:rPr lang="en-GB" sz="1800" dirty="0"/>
              <a:t>If your lecturers use this for your courses, you will be able to link to eBooks, print book catalogue records or other online material.  If lecturers are using the service, there is normally a link to the digital reading list from Moodle.</a:t>
            </a:r>
          </a:p>
          <a:p>
            <a:pPr marL="0" indent="0">
              <a:buNone/>
            </a:pPr>
            <a:r>
              <a:rPr lang="en-GB" sz="1800" dirty="0"/>
              <a:t>You can also search for reading lists using your lecturer’s name, or the course name or course code.</a:t>
            </a:r>
          </a:p>
        </p:txBody>
      </p:sp>
      <p:pic>
        <p:nvPicPr>
          <p:cNvPr id="7" name="Content Placeholder 6" descr="A screenshot of a reading list">
            <a:extLst>
              <a:ext uri="{FF2B5EF4-FFF2-40B4-BE49-F238E27FC236}">
                <a16:creationId xmlns:a16="http://schemas.microsoft.com/office/drawing/2014/main" id="{C30E6011-F166-FAAE-6DEC-90E87261B91B}"/>
              </a:ext>
            </a:extLst>
          </p:cNvPr>
          <p:cNvPicPr>
            <a:picLocks noGrp="1" noChangeAspect="1"/>
          </p:cNvPicPr>
          <p:nvPr>
            <p:ph sz="half" idx="1"/>
          </p:nvPr>
        </p:nvPicPr>
        <p:blipFill>
          <a:blip r:embed="rId3"/>
          <a:stretch>
            <a:fillRect/>
          </a:stretch>
        </p:blipFill>
        <p:spPr>
          <a:xfrm>
            <a:off x="838200" y="1913136"/>
            <a:ext cx="5181600" cy="3958829"/>
          </a:xfrm>
        </p:spPr>
      </p:pic>
    </p:spTree>
    <p:extLst>
      <p:ext uri="{BB962C8B-B14F-4D97-AF65-F5344CB8AC3E}">
        <p14:creationId xmlns:p14="http://schemas.microsoft.com/office/powerpoint/2010/main" val="55871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96F51-8A7E-4F5D-A7F4-DDC55F34AD90}"/>
              </a:ext>
            </a:extLst>
          </p:cNvPr>
          <p:cNvSpPr>
            <a:spLocks noGrp="1"/>
          </p:cNvSpPr>
          <p:nvPr>
            <p:ph type="title"/>
          </p:nvPr>
        </p:nvSpPr>
        <p:spPr/>
        <p:txBody>
          <a:bodyPr/>
          <a:lstStyle/>
          <a:p>
            <a:r>
              <a:rPr lang="en-GB" dirty="0"/>
              <a:t>Where to search for books and journal articles</a:t>
            </a:r>
          </a:p>
        </p:txBody>
      </p:sp>
      <p:pic>
        <p:nvPicPr>
          <p:cNvPr id="8" name="Content Placeholder 7" descr="Screenshot of the library search box">
            <a:extLst>
              <a:ext uri="{FF2B5EF4-FFF2-40B4-BE49-F238E27FC236}">
                <a16:creationId xmlns:a16="http://schemas.microsoft.com/office/drawing/2014/main" id="{CE467B2D-1B5E-4525-8EB0-797AD27021CE}"/>
              </a:ext>
            </a:extLst>
          </p:cNvPr>
          <p:cNvPicPr>
            <a:picLocks noGrp="1" noChangeAspect="1"/>
          </p:cNvPicPr>
          <p:nvPr>
            <p:ph sz="half" idx="1"/>
          </p:nvPr>
        </p:nvPicPr>
        <p:blipFill>
          <a:blip r:embed="rId3"/>
          <a:stretch>
            <a:fillRect/>
          </a:stretch>
        </p:blipFill>
        <p:spPr>
          <a:xfrm>
            <a:off x="838200" y="3200668"/>
            <a:ext cx="5181600" cy="1383765"/>
          </a:xfrm>
          <a:prstGeom prst="rect">
            <a:avLst/>
          </a:prstGeom>
        </p:spPr>
      </p:pic>
      <p:sp>
        <p:nvSpPr>
          <p:cNvPr id="7" name="Content Placeholder 6">
            <a:extLst>
              <a:ext uri="{FF2B5EF4-FFF2-40B4-BE49-F238E27FC236}">
                <a16:creationId xmlns:a16="http://schemas.microsoft.com/office/drawing/2014/main" id="{0C449CA4-2363-468F-B223-C4560BEF11F6}"/>
              </a:ext>
            </a:extLst>
          </p:cNvPr>
          <p:cNvSpPr>
            <a:spLocks noGrp="1"/>
          </p:cNvSpPr>
          <p:nvPr>
            <p:ph sz="half" idx="2"/>
          </p:nvPr>
        </p:nvSpPr>
        <p:spPr>
          <a:xfrm>
            <a:off x="6172200" y="1144852"/>
            <a:ext cx="5181600" cy="4568296"/>
          </a:xfrm>
        </p:spPr>
        <p:txBody>
          <a:bodyPr>
            <a:noAutofit/>
          </a:bodyPr>
          <a:lstStyle/>
          <a:p>
            <a:pPr eaLnBrk="1" hangingPunct="1">
              <a:spcBef>
                <a:spcPct val="0"/>
              </a:spcBef>
              <a:buClrTx/>
              <a:buNone/>
            </a:pPr>
            <a:r>
              <a:rPr lang="en-GB" sz="1600" b="1" dirty="0">
                <a:solidFill>
                  <a:schemeClr val="tx2">
                    <a:lumMod val="60000"/>
                    <a:lumOff val="40000"/>
                  </a:schemeClr>
                </a:solidFill>
                <a:hlinkClick r:id="rId4"/>
              </a:rPr>
              <a:t>Library Search </a:t>
            </a:r>
            <a:r>
              <a:rPr lang="en-GB" sz="1600" dirty="0"/>
              <a:t>is our main search tool</a:t>
            </a:r>
            <a:r>
              <a:rPr lang="en-GB" sz="1600" b="1" dirty="0">
                <a:solidFill>
                  <a:schemeClr val="tx2">
                    <a:lumMod val="60000"/>
                    <a:lumOff val="40000"/>
                  </a:schemeClr>
                </a:solidFill>
              </a:rPr>
              <a:t>. </a:t>
            </a:r>
            <a:r>
              <a:rPr lang="en-GB" sz="1600" dirty="0"/>
              <a:t>There are millions of full text items including books, journal articles, practitioner articles, reports, theses, newspaper articles and more.  It is the main finding tool for books in our collection </a:t>
            </a:r>
            <a:r>
              <a:rPr lang="en-GB" altLang="en-US" sz="1600" dirty="0"/>
              <a:t>but is also a good tool to help you identify keywords and terminology and to get a sense of the scale of published literature on a topic.   It has many features to make it your best starting point for journal literature too:</a:t>
            </a:r>
            <a:endParaRPr lang="en-GB" sz="1600" dirty="0"/>
          </a:p>
          <a:p>
            <a:r>
              <a:rPr lang="en-GB" altLang="en-US" sz="1600" b="0" dirty="0">
                <a:ea typeface="MS PGothic"/>
              </a:rPr>
              <a:t>Filters let you refine search results by content type, so you can look at just books or articles</a:t>
            </a:r>
          </a:p>
          <a:p>
            <a:r>
              <a:rPr lang="en-GB" altLang="en-US" sz="1600" b="0" dirty="0">
                <a:ea typeface="MS PGothic"/>
              </a:rPr>
              <a:t>you can set a date range to look at the most recent publications </a:t>
            </a:r>
          </a:p>
          <a:p>
            <a:r>
              <a:rPr lang="en-GB" altLang="en-US" sz="1600" b="0" dirty="0">
                <a:ea typeface="MS PGothic"/>
              </a:rPr>
              <a:t>you can read summaries of books and journal article abstracts</a:t>
            </a:r>
          </a:p>
          <a:p>
            <a:r>
              <a:rPr lang="en-GB" altLang="en-US" sz="1600" b="0" dirty="0">
                <a:ea typeface="MS PGothic"/>
              </a:rPr>
              <a:t>You can link to the full text using your GUID and password </a:t>
            </a:r>
          </a:p>
          <a:p>
            <a:r>
              <a:rPr lang="en-GB" altLang="en-US" sz="1600" b="0" dirty="0">
                <a:ea typeface="MS PGothic"/>
              </a:rPr>
              <a:t>You can save items of interest</a:t>
            </a:r>
          </a:p>
          <a:p>
            <a:r>
              <a:rPr lang="en-GB" altLang="en-US" sz="1600" b="0" dirty="0">
                <a:ea typeface="MS PGothic"/>
              </a:rPr>
              <a:t>You can create quick references and reference lists using the inbuilt tool</a:t>
            </a:r>
          </a:p>
          <a:p>
            <a:pPr marL="0" indent="0">
              <a:buNone/>
            </a:pPr>
            <a:endParaRPr lang="en-GB" dirty="0"/>
          </a:p>
        </p:txBody>
      </p:sp>
    </p:spTree>
    <p:extLst>
      <p:ext uri="{BB962C8B-B14F-4D97-AF65-F5344CB8AC3E}">
        <p14:creationId xmlns:p14="http://schemas.microsoft.com/office/powerpoint/2010/main" val="821327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37B5-9794-44D7-A83C-9A0C99363683}"/>
              </a:ext>
            </a:extLst>
          </p:cNvPr>
          <p:cNvSpPr>
            <a:spLocks noGrp="1"/>
          </p:cNvSpPr>
          <p:nvPr>
            <p:ph type="title"/>
          </p:nvPr>
        </p:nvSpPr>
        <p:spPr/>
        <p:txBody>
          <a:bodyPr/>
          <a:lstStyle/>
          <a:p>
            <a:r>
              <a:rPr lang="en-GB" dirty="0"/>
              <a:t>Welcome to the university library</a:t>
            </a:r>
          </a:p>
        </p:txBody>
      </p:sp>
      <p:sp>
        <p:nvSpPr>
          <p:cNvPr id="3" name="Content Placeholder 2">
            <a:extLst>
              <a:ext uri="{FF2B5EF4-FFF2-40B4-BE49-F238E27FC236}">
                <a16:creationId xmlns:a16="http://schemas.microsoft.com/office/drawing/2014/main" id="{006D5519-800A-4B9C-A468-67CB0E99A4FA}"/>
              </a:ext>
            </a:extLst>
          </p:cNvPr>
          <p:cNvSpPr>
            <a:spLocks noGrp="1"/>
          </p:cNvSpPr>
          <p:nvPr>
            <p:ph sz="half" idx="1"/>
          </p:nvPr>
        </p:nvSpPr>
        <p:spPr/>
        <p:txBody>
          <a:bodyPr vert="horz" lIns="91440" tIns="45720" rIns="91440" bIns="45720" rtlCol="0" anchor="t">
            <a:normAutofit lnSpcReduction="10000"/>
          </a:bodyPr>
          <a:lstStyle/>
          <a:p>
            <a:pPr marL="0" indent="0">
              <a:buNone/>
            </a:pPr>
            <a:r>
              <a:rPr lang="en-GB" sz="1800" dirty="0"/>
              <a:t>These slides will cover:</a:t>
            </a:r>
          </a:p>
          <a:p>
            <a:pPr marL="0" indent="0">
              <a:buNone/>
            </a:pPr>
            <a:endParaRPr lang="en-GB" sz="1800" dirty="0"/>
          </a:p>
          <a:p>
            <a:r>
              <a:rPr lang="en-GB" sz="1800" dirty="0"/>
              <a:t>The library building, services and study spaces</a:t>
            </a:r>
          </a:p>
          <a:p>
            <a:r>
              <a:rPr lang="en-GB" sz="1800" dirty="0"/>
              <a:t>Accessing library services and resources remotely</a:t>
            </a:r>
          </a:p>
          <a:p>
            <a:r>
              <a:rPr lang="en-GB" sz="1800" dirty="0">
                <a:latin typeface="Arial"/>
                <a:cs typeface="Arial"/>
              </a:rPr>
              <a:t>Print collections, including archives and special collections</a:t>
            </a:r>
          </a:p>
          <a:p>
            <a:r>
              <a:rPr lang="en-GB" sz="1800" dirty="0"/>
              <a:t>How to search for books, journal articles and other material</a:t>
            </a:r>
          </a:p>
          <a:p>
            <a:r>
              <a:rPr lang="en-GB" sz="1800" dirty="0"/>
              <a:t>Academic databases, including digital primary sources</a:t>
            </a:r>
          </a:p>
          <a:p>
            <a:r>
              <a:rPr lang="en-GB" sz="1800" dirty="0"/>
              <a:t>Checking the library’s journal holdings</a:t>
            </a:r>
          </a:p>
          <a:p>
            <a:r>
              <a:rPr lang="en-GB" sz="1800" dirty="0"/>
              <a:t>How to get access to material outside of the library’s collections</a:t>
            </a:r>
          </a:p>
          <a:p>
            <a:r>
              <a:rPr lang="en-GB" sz="1800" dirty="0"/>
              <a:t>Help and further support</a:t>
            </a:r>
          </a:p>
          <a:p>
            <a:endParaRPr lang="en-GB" sz="2000" dirty="0"/>
          </a:p>
          <a:p>
            <a:endParaRPr lang="en-GB" dirty="0"/>
          </a:p>
        </p:txBody>
      </p:sp>
      <p:pic>
        <p:nvPicPr>
          <p:cNvPr id="6" name="Content Placeholder 5" descr="Photo of the exterior sign for the University Library">
            <a:extLst>
              <a:ext uri="{FF2B5EF4-FFF2-40B4-BE49-F238E27FC236}">
                <a16:creationId xmlns:a16="http://schemas.microsoft.com/office/drawing/2014/main" id="{72505EA9-BA5D-47F3-95AE-F13E2564575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134508"/>
            <a:ext cx="5181600" cy="3516085"/>
          </a:xfrm>
        </p:spPr>
      </p:pic>
    </p:spTree>
    <p:extLst>
      <p:ext uri="{BB962C8B-B14F-4D97-AF65-F5344CB8AC3E}">
        <p14:creationId xmlns:p14="http://schemas.microsoft.com/office/powerpoint/2010/main" val="255180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B20DA1-C640-4A88-BC64-BBC94154273D}"/>
              </a:ext>
            </a:extLst>
          </p:cNvPr>
          <p:cNvSpPr>
            <a:spLocks noGrp="1"/>
          </p:cNvSpPr>
          <p:nvPr>
            <p:ph type="title"/>
          </p:nvPr>
        </p:nvSpPr>
        <p:spPr/>
        <p:txBody>
          <a:bodyPr/>
          <a:lstStyle/>
          <a:p>
            <a:r>
              <a:rPr lang="en-GB" dirty="0"/>
              <a:t>Using Library Search to find a book</a:t>
            </a:r>
          </a:p>
        </p:txBody>
      </p:sp>
      <p:pic>
        <p:nvPicPr>
          <p:cNvPr id="8" name="Content Placeholder 7" descr="Screenshot of a search for a book on Library Search">
            <a:extLst>
              <a:ext uri="{FF2B5EF4-FFF2-40B4-BE49-F238E27FC236}">
                <a16:creationId xmlns:a16="http://schemas.microsoft.com/office/drawing/2014/main" id="{0CBF7432-EAFD-43EC-A20D-72DF18106C49}"/>
              </a:ext>
            </a:extLst>
          </p:cNvPr>
          <p:cNvPicPr>
            <a:picLocks noGrp="1" noChangeAspect="1"/>
          </p:cNvPicPr>
          <p:nvPr>
            <p:ph sz="half" idx="1"/>
          </p:nvPr>
        </p:nvPicPr>
        <p:blipFill>
          <a:blip r:embed="rId3"/>
          <a:stretch>
            <a:fillRect/>
          </a:stretch>
        </p:blipFill>
        <p:spPr>
          <a:xfrm>
            <a:off x="838200" y="3303188"/>
            <a:ext cx="5181600" cy="1178724"/>
          </a:xfrm>
        </p:spPr>
      </p:pic>
      <p:sp>
        <p:nvSpPr>
          <p:cNvPr id="7" name="Content Placeholder 6">
            <a:extLst>
              <a:ext uri="{FF2B5EF4-FFF2-40B4-BE49-F238E27FC236}">
                <a16:creationId xmlns:a16="http://schemas.microsoft.com/office/drawing/2014/main" id="{BFFC2B53-8586-4CC3-A61E-0444AB61666C}"/>
              </a:ext>
            </a:extLst>
          </p:cNvPr>
          <p:cNvSpPr>
            <a:spLocks noGrp="1"/>
          </p:cNvSpPr>
          <p:nvPr>
            <p:ph sz="half" idx="2"/>
          </p:nvPr>
        </p:nvSpPr>
        <p:spPr/>
        <p:txBody>
          <a:bodyPr>
            <a:noAutofit/>
          </a:bodyPr>
          <a:lstStyle/>
          <a:p>
            <a:pPr marL="0" indent="0">
              <a:buNone/>
            </a:pPr>
            <a:r>
              <a:rPr lang="en-GB" sz="1800" dirty="0">
                <a:cs typeface="Calibri"/>
              </a:rPr>
              <a:t>To find a specific book, put the book title in the main search box (Library Search) and press Search.  </a:t>
            </a:r>
          </a:p>
          <a:p>
            <a:pPr marL="0" indent="0">
              <a:buNone/>
            </a:pPr>
            <a:r>
              <a:rPr lang="en-GB" sz="1800" dirty="0">
                <a:cs typeface="Calibri"/>
              </a:rPr>
              <a:t>The search results will show all the material indexed in Library Search, matching your terms. </a:t>
            </a:r>
          </a:p>
          <a:p>
            <a:pPr marL="0" indent="0">
              <a:buNone/>
            </a:pPr>
            <a:r>
              <a:rPr lang="en-GB" sz="1800" dirty="0">
                <a:cs typeface="Calibri"/>
              </a:rPr>
              <a:t>Alternatively, you can use the Specific search link under the search box and choose Books to filter your search results to just books </a:t>
            </a:r>
            <a:r>
              <a:rPr lang="en-GB" sz="1800" u="sng" dirty="0">
                <a:cs typeface="Calibri"/>
              </a:rPr>
              <a:t>before</a:t>
            </a:r>
            <a:r>
              <a:rPr lang="en-GB" sz="1800" dirty="0">
                <a:cs typeface="Calibri"/>
              </a:rPr>
              <a:t> you search.</a:t>
            </a:r>
          </a:p>
          <a:p>
            <a:pPr marL="0" indent="0">
              <a:buNone/>
            </a:pPr>
            <a:r>
              <a:rPr lang="en-GB" sz="1800" dirty="0">
                <a:cs typeface="Calibri"/>
              </a:rPr>
              <a:t>To ensure that you only get results matching the title, add quotation marks around the title “British prime ministers from Balfour to Brown” to run a phrase search.</a:t>
            </a:r>
          </a:p>
          <a:p>
            <a:pPr marL="0" indent="0">
              <a:buNone/>
            </a:pPr>
            <a:endParaRPr lang="en-GB" sz="2000" dirty="0">
              <a:cs typeface="Calibri"/>
            </a:endParaRPr>
          </a:p>
          <a:p>
            <a:pPr marL="0" indent="0">
              <a:buNone/>
            </a:pPr>
            <a:endParaRPr lang="en-GB" sz="1800" dirty="0">
              <a:cs typeface="Calibri"/>
            </a:endParaRPr>
          </a:p>
          <a:p>
            <a:pPr marL="0" indent="0">
              <a:buNone/>
            </a:pPr>
            <a:endParaRPr lang="en-GB" sz="1800" dirty="0">
              <a:cs typeface="Calibri"/>
            </a:endParaRPr>
          </a:p>
        </p:txBody>
      </p:sp>
    </p:spTree>
    <p:extLst>
      <p:ext uri="{BB962C8B-B14F-4D97-AF65-F5344CB8AC3E}">
        <p14:creationId xmlns:p14="http://schemas.microsoft.com/office/powerpoint/2010/main" val="2030192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noAutofit/>
          </a:bodyPr>
          <a:lstStyle/>
          <a:p>
            <a:pPr marL="0" indent="0"/>
            <a:br>
              <a:rPr lang="en-GB" sz="1400" b="0" dirty="0">
                <a:cs typeface="Calibri"/>
              </a:rPr>
            </a:br>
            <a:r>
              <a:rPr lang="en-GB" dirty="0">
                <a:cs typeface="Calibri"/>
              </a:rPr>
              <a:t>Book search results screen</a:t>
            </a:r>
            <a:endParaRPr lang="en-US" dirty="0">
              <a:solidFill>
                <a:schemeClr val="tx1"/>
              </a:solidFill>
            </a:endParaRPr>
          </a:p>
        </p:txBody>
      </p:sp>
      <p:pic>
        <p:nvPicPr>
          <p:cNvPr id="11" name="Content Placeholder 10" descr="Screenshot of the book search results page on Library Search">
            <a:extLst>
              <a:ext uri="{FF2B5EF4-FFF2-40B4-BE49-F238E27FC236}">
                <a16:creationId xmlns:a16="http://schemas.microsoft.com/office/drawing/2014/main" id="{1BEB6748-28BD-4F02-8DBC-14568AEEEDF3}"/>
              </a:ext>
            </a:extLst>
          </p:cNvPr>
          <p:cNvPicPr>
            <a:picLocks noGrp="1" noChangeAspect="1"/>
          </p:cNvPicPr>
          <p:nvPr>
            <p:ph sz="half" idx="1"/>
          </p:nvPr>
        </p:nvPicPr>
        <p:blipFill>
          <a:blip r:embed="rId3"/>
          <a:stretch>
            <a:fillRect/>
          </a:stretch>
        </p:blipFill>
        <p:spPr>
          <a:xfrm>
            <a:off x="133214" y="2377440"/>
            <a:ext cx="5886586" cy="2706131"/>
          </a:xfrm>
        </p:spPr>
      </p:pic>
      <p:sp>
        <p:nvSpPr>
          <p:cNvPr id="15" name="Content Placeholder 14">
            <a:extLst>
              <a:ext uri="{FF2B5EF4-FFF2-40B4-BE49-F238E27FC236}">
                <a16:creationId xmlns:a16="http://schemas.microsoft.com/office/drawing/2014/main" id="{798885D9-56CA-416F-92BD-7B979F5F4CE3}"/>
              </a:ext>
            </a:extLst>
          </p:cNvPr>
          <p:cNvSpPr>
            <a:spLocks noGrp="1"/>
          </p:cNvSpPr>
          <p:nvPr>
            <p:ph sz="half" idx="2"/>
          </p:nvPr>
        </p:nvSpPr>
        <p:spPr/>
        <p:txBody>
          <a:bodyPr>
            <a:normAutofit/>
          </a:bodyPr>
          <a:lstStyle/>
          <a:p>
            <a:pPr marL="0" indent="0">
              <a:buNone/>
            </a:pPr>
            <a:r>
              <a:rPr lang="en-GB" sz="1600" dirty="0"/>
              <a:t>Use the filters on the left to limit your results to just books. </a:t>
            </a:r>
          </a:p>
          <a:p>
            <a:pPr marL="0" indent="0">
              <a:buNone/>
            </a:pPr>
            <a:r>
              <a:rPr lang="en-GB" sz="1600" dirty="0"/>
              <a:t>The top result is the book I am looking for.  The library has a print and an online copy of the 2013 edition. </a:t>
            </a:r>
          </a:p>
          <a:p>
            <a:pPr marL="0" indent="0">
              <a:buNone/>
            </a:pPr>
            <a:r>
              <a:rPr lang="en-GB" sz="1600" dirty="0"/>
              <a:t>You can:</a:t>
            </a:r>
          </a:p>
          <a:p>
            <a:r>
              <a:rPr lang="en-GB" sz="1600" dirty="0"/>
              <a:t>Choose Summary or Quick Look to read more about the book.  Usually a description, bibliographic information and sometimes also the chapter headings</a:t>
            </a:r>
          </a:p>
          <a:p>
            <a:r>
              <a:rPr lang="en-GB" sz="1600" dirty="0"/>
              <a:t>Check the status of the print book (in library or on loan) and note the location if you want to borrow it.  The print copy of the book is on level 3 in the High Demand section of the library, at the shelf number History DN100 PEA. It has the status ‘In Library’ so it is available to borrow.</a:t>
            </a:r>
          </a:p>
          <a:p>
            <a:r>
              <a:rPr lang="en-GB" sz="1600" dirty="0"/>
              <a:t>Link to the full text of the eBook</a:t>
            </a:r>
          </a:p>
        </p:txBody>
      </p:sp>
    </p:spTree>
    <p:extLst>
      <p:ext uri="{BB962C8B-B14F-4D97-AF65-F5344CB8AC3E}">
        <p14:creationId xmlns:p14="http://schemas.microsoft.com/office/powerpoint/2010/main" val="3199615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BFD095-0567-44DD-A154-E7E8AAAB95D1}"/>
              </a:ext>
            </a:extLst>
          </p:cNvPr>
          <p:cNvSpPr>
            <a:spLocks noGrp="1"/>
          </p:cNvSpPr>
          <p:nvPr>
            <p:ph type="title"/>
          </p:nvPr>
        </p:nvSpPr>
        <p:spPr/>
        <p:txBody>
          <a:bodyPr>
            <a:normAutofit/>
          </a:bodyPr>
          <a:lstStyle/>
          <a:p>
            <a:r>
              <a:rPr lang="en-GB" sz="2000" dirty="0"/>
              <a:t>Using the Quick Look, Summary or Look Inside options for book information</a:t>
            </a:r>
          </a:p>
        </p:txBody>
      </p:sp>
      <p:sp>
        <p:nvSpPr>
          <p:cNvPr id="7" name="Text Placeholder 6">
            <a:extLst>
              <a:ext uri="{FF2B5EF4-FFF2-40B4-BE49-F238E27FC236}">
                <a16:creationId xmlns:a16="http://schemas.microsoft.com/office/drawing/2014/main" id="{0CF3996C-6842-4CD2-AD29-F030992654DA}"/>
              </a:ext>
            </a:extLst>
          </p:cNvPr>
          <p:cNvSpPr>
            <a:spLocks noGrp="1"/>
          </p:cNvSpPr>
          <p:nvPr>
            <p:ph type="body" sz="half" idx="2"/>
          </p:nvPr>
        </p:nvSpPr>
        <p:spPr>
          <a:xfrm>
            <a:off x="262890" y="3429000"/>
            <a:ext cx="4618029" cy="3218935"/>
          </a:xfrm>
        </p:spPr>
        <p:txBody>
          <a:bodyPr>
            <a:noAutofit/>
          </a:bodyPr>
          <a:lstStyle/>
          <a:p>
            <a:pPr marL="0" indent="0">
              <a:buNone/>
            </a:pPr>
            <a:r>
              <a:rPr lang="en-GB" sz="1600" dirty="0"/>
              <a:t>Use any of the links for Quick Look, Summary or Look Inside to get more information about books.  This can help you to understand more about the scope and content and to decide if the book will be useful for your research.</a:t>
            </a:r>
          </a:p>
          <a:p>
            <a:pPr marL="0" indent="0">
              <a:buNone/>
            </a:pPr>
            <a:r>
              <a:rPr lang="en-GB" sz="1600" dirty="0"/>
              <a:t>It is of most value for books we have in print as it saves you the trip to the shelves if you can see that it is not what you really need.</a:t>
            </a:r>
          </a:p>
          <a:p>
            <a:pPr marL="0" indent="0">
              <a:buNone/>
            </a:pPr>
            <a:r>
              <a:rPr lang="en-GB" sz="1600" dirty="0"/>
              <a:t>For eBooks you can simply open the book on the screen and do a quick scan of the contents pages to decide if it is what you need.</a:t>
            </a:r>
          </a:p>
        </p:txBody>
      </p:sp>
      <p:pic>
        <p:nvPicPr>
          <p:cNvPr id="6" name="Content Placeholder 5" descr="Screenshot of book summary page">
            <a:extLst>
              <a:ext uri="{FF2B5EF4-FFF2-40B4-BE49-F238E27FC236}">
                <a16:creationId xmlns:a16="http://schemas.microsoft.com/office/drawing/2014/main" id="{440CB61A-13FB-EF5F-C2DD-DFE9B59C3342}"/>
              </a:ext>
            </a:extLst>
          </p:cNvPr>
          <p:cNvPicPr>
            <a:picLocks noGrp="1" noChangeAspect="1"/>
          </p:cNvPicPr>
          <p:nvPr>
            <p:ph idx="1"/>
          </p:nvPr>
        </p:nvPicPr>
        <p:blipFill>
          <a:blip r:embed="rId2"/>
          <a:stretch>
            <a:fillRect/>
          </a:stretch>
        </p:blipFill>
        <p:spPr>
          <a:xfrm>
            <a:off x="4983896" y="974842"/>
            <a:ext cx="7076408" cy="4908316"/>
          </a:xfrm>
        </p:spPr>
      </p:pic>
    </p:spTree>
    <p:extLst>
      <p:ext uri="{BB962C8B-B14F-4D97-AF65-F5344CB8AC3E}">
        <p14:creationId xmlns:p14="http://schemas.microsoft.com/office/powerpoint/2010/main" val="214404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noAutofit/>
          </a:bodyPr>
          <a:lstStyle/>
          <a:p>
            <a:pPr marL="0" indent="0"/>
            <a:br>
              <a:rPr lang="en-GB" sz="1400" b="0" dirty="0">
                <a:cs typeface="Calibri"/>
              </a:rPr>
            </a:br>
            <a:r>
              <a:rPr lang="en-GB" dirty="0">
                <a:cs typeface="Calibri"/>
              </a:rPr>
              <a:t>Borrowing a print book</a:t>
            </a:r>
            <a:endParaRPr lang="en-US" dirty="0">
              <a:solidFill>
                <a:schemeClr val="tx1"/>
              </a:solidFill>
            </a:endParaRPr>
          </a:p>
        </p:txBody>
      </p:sp>
      <p:pic>
        <p:nvPicPr>
          <p:cNvPr id="11" name="Content Placeholder 10" descr="Photo of a student using a self-issue machine">
            <a:extLst>
              <a:ext uri="{FF2B5EF4-FFF2-40B4-BE49-F238E27FC236}">
                <a16:creationId xmlns:a16="http://schemas.microsoft.com/office/drawing/2014/main" id="{36B23DB4-25AE-4AE8-8A66-F3571FC9CCC4}"/>
              </a:ext>
            </a:extLst>
          </p:cNvPr>
          <p:cNvPicPr>
            <a:picLocks noGrp="1" noChangeAspect="1"/>
          </p:cNvPicPr>
          <p:nvPr>
            <p:ph sz="half" idx="1"/>
          </p:nvPr>
        </p:nvPicPr>
        <p:blipFill>
          <a:blip r:embed="rId3"/>
          <a:stretch>
            <a:fillRect/>
          </a:stretch>
        </p:blipFill>
        <p:spPr>
          <a:xfrm>
            <a:off x="951470" y="2040085"/>
            <a:ext cx="3806573" cy="2846199"/>
          </a:xfrm>
          <a:prstGeom prst="rect">
            <a:avLst/>
          </a:prstGeom>
        </p:spPr>
      </p:pic>
      <p:sp>
        <p:nvSpPr>
          <p:cNvPr id="10" name="Content Placeholder 9">
            <a:extLst>
              <a:ext uri="{FF2B5EF4-FFF2-40B4-BE49-F238E27FC236}">
                <a16:creationId xmlns:a16="http://schemas.microsoft.com/office/drawing/2014/main" id="{F1E33B65-9594-4431-A3E1-E84E2871A1B3}"/>
              </a:ext>
            </a:extLst>
          </p:cNvPr>
          <p:cNvSpPr>
            <a:spLocks noGrp="1"/>
          </p:cNvSpPr>
          <p:nvPr>
            <p:ph sz="half" idx="2"/>
          </p:nvPr>
        </p:nvSpPr>
        <p:spPr/>
        <p:txBody>
          <a:bodyPr>
            <a:normAutofit/>
          </a:bodyPr>
          <a:lstStyle/>
          <a:p>
            <a:pPr marL="0" indent="0">
              <a:buNone/>
            </a:pPr>
            <a:endParaRPr lang="en-GB" sz="1800" dirty="0"/>
          </a:p>
          <a:p>
            <a:pPr marL="0" indent="0">
              <a:buNone/>
            </a:pPr>
            <a:r>
              <a:rPr lang="en-GB" sz="1800" dirty="0"/>
              <a:t>To borrow the print book, note the shelf number (having checked that the book is available to borrow)  - in this case History DN100 PEA on level 3.</a:t>
            </a:r>
          </a:p>
          <a:p>
            <a:pPr marL="0" indent="0">
              <a:buNone/>
            </a:pPr>
            <a:r>
              <a:rPr lang="en-GB" sz="1800" dirty="0"/>
              <a:t>Get the book off the shelf and use one of the self-issue machines in the High Demand area.</a:t>
            </a:r>
          </a:p>
          <a:p>
            <a:pPr marL="0" indent="0">
              <a:buNone/>
            </a:pPr>
            <a:r>
              <a:rPr lang="en-GB" sz="1800" dirty="0"/>
              <a:t>All you need is your library card and the book.  </a:t>
            </a:r>
          </a:p>
          <a:p>
            <a:pPr marL="0" indent="0">
              <a:buNone/>
            </a:pPr>
            <a:r>
              <a:rPr lang="en-GB" sz="1800" dirty="0"/>
              <a:t>You can print a receipt with details of the book due date but all the details will also be in your </a:t>
            </a:r>
            <a:r>
              <a:rPr lang="en-GB" sz="1800" dirty="0">
                <a:hlinkClick r:id="rId4"/>
              </a:rPr>
              <a:t>Library Account</a:t>
            </a:r>
            <a:r>
              <a:rPr lang="en-GB" sz="1800" dirty="0"/>
              <a:t>.</a:t>
            </a:r>
          </a:p>
          <a:p>
            <a:pPr marL="0" indent="0">
              <a:buNone/>
            </a:pPr>
            <a:r>
              <a:rPr lang="en-GB" sz="1800" dirty="0"/>
              <a:t>See these </a:t>
            </a:r>
            <a:r>
              <a:rPr lang="en-GB" sz="1800" dirty="0">
                <a:hlinkClick r:id="rId5"/>
              </a:rPr>
              <a:t>short videos on using library equipment</a:t>
            </a:r>
            <a:r>
              <a:rPr lang="en-GB" sz="1800" dirty="0"/>
              <a:t>, including using self-issue</a:t>
            </a:r>
          </a:p>
          <a:p>
            <a:pPr marL="0" indent="0">
              <a:buNone/>
            </a:pPr>
            <a:endParaRPr lang="en-GB" dirty="0"/>
          </a:p>
        </p:txBody>
      </p:sp>
    </p:spTree>
    <p:extLst>
      <p:ext uri="{BB962C8B-B14F-4D97-AF65-F5344CB8AC3E}">
        <p14:creationId xmlns:p14="http://schemas.microsoft.com/office/powerpoint/2010/main" val="4036948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0AF80E-B22B-4F9B-8969-929F9CC944CA}"/>
              </a:ext>
            </a:extLst>
          </p:cNvPr>
          <p:cNvSpPr>
            <a:spLocks noGrp="1"/>
          </p:cNvSpPr>
          <p:nvPr>
            <p:ph type="title"/>
          </p:nvPr>
        </p:nvSpPr>
        <p:spPr/>
        <p:txBody>
          <a:bodyPr/>
          <a:lstStyle/>
          <a:p>
            <a:r>
              <a:rPr lang="en-GB" dirty="0"/>
              <a:t>Borrowing allowances</a:t>
            </a:r>
          </a:p>
        </p:txBody>
      </p:sp>
      <p:pic>
        <p:nvPicPr>
          <p:cNvPr id="8" name="Picture Placeholder 7" descr="Photo of a student holding a pile of books">
            <a:extLst>
              <a:ext uri="{FF2B5EF4-FFF2-40B4-BE49-F238E27FC236}">
                <a16:creationId xmlns:a16="http://schemas.microsoft.com/office/drawing/2014/main" id="{B8ECD02E-CF95-492D-963D-8FFF4822AE22}"/>
              </a:ext>
            </a:extLst>
          </p:cNvPr>
          <p:cNvPicPr>
            <a:picLocks noGrp="1" noChangeAspect="1"/>
          </p:cNvPicPr>
          <p:nvPr>
            <p:ph type="pic" sz="quarter" idx="13"/>
          </p:nvPr>
        </p:nvPicPr>
        <p:blipFill>
          <a:blip r:embed="rId3"/>
          <a:srcRect t="4639" b="4639"/>
          <a:stretch>
            <a:fillRect/>
          </a:stretch>
        </p:blipFill>
        <p:spPr>
          <a:prstGeom prst="rect">
            <a:avLst/>
          </a:prstGeom>
        </p:spPr>
      </p:pic>
      <p:sp>
        <p:nvSpPr>
          <p:cNvPr id="7" name="Text Placeholder 6">
            <a:extLst>
              <a:ext uri="{FF2B5EF4-FFF2-40B4-BE49-F238E27FC236}">
                <a16:creationId xmlns:a16="http://schemas.microsoft.com/office/drawing/2014/main" id="{9F7B1E1C-DA3C-4DE2-964D-03B39CD6F81C}"/>
              </a:ext>
            </a:extLst>
          </p:cNvPr>
          <p:cNvSpPr>
            <a:spLocks noGrp="1"/>
          </p:cNvSpPr>
          <p:nvPr>
            <p:ph type="body" sz="quarter" idx="14"/>
          </p:nvPr>
        </p:nvSpPr>
        <p:spPr/>
        <p:txBody>
          <a:bodyPr>
            <a:normAutofit fontScale="85000" lnSpcReduction="20000"/>
          </a:bodyPr>
          <a:lstStyle/>
          <a:p>
            <a:pPr marL="0" indent="0">
              <a:buNone/>
            </a:pPr>
            <a:r>
              <a:rPr lang="en-GB" sz="1900" dirty="0">
                <a:solidFill>
                  <a:schemeClr val="tx1"/>
                </a:solidFill>
              </a:rPr>
              <a:t>UG students can borrow 30 books, including:</a:t>
            </a:r>
          </a:p>
          <a:p>
            <a:pPr marL="285750" indent="-285750">
              <a:buFont typeface="Arial" panose="020B0604020202020204" pitchFamily="34" charset="0"/>
              <a:buChar char="•"/>
            </a:pPr>
            <a:r>
              <a:rPr lang="en-GB" sz="1900" dirty="0">
                <a:solidFill>
                  <a:schemeClr val="tx1"/>
                </a:solidFill>
              </a:rPr>
              <a:t>Maximum of 2 from High Demand</a:t>
            </a:r>
          </a:p>
          <a:p>
            <a:pPr marL="285750" indent="-285750">
              <a:buFont typeface="Arial" panose="020B0604020202020204" pitchFamily="34" charset="0"/>
              <a:buChar char="•"/>
            </a:pPr>
            <a:r>
              <a:rPr lang="en-GB" sz="1900" dirty="0">
                <a:solidFill>
                  <a:schemeClr val="tx1"/>
                </a:solidFill>
              </a:rPr>
              <a:t>Up to 10 from 1 Week Loan</a:t>
            </a:r>
          </a:p>
          <a:p>
            <a:pPr marL="285750" indent="-285750">
              <a:buFont typeface="Arial" panose="020B0604020202020204" pitchFamily="34" charset="0"/>
              <a:buChar char="•"/>
            </a:pPr>
            <a:r>
              <a:rPr lang="en-GB" sz="1900" dirty="0">
                <a:solidFill>
                  <a:schemeClr val="tx1"/>
                </a:solidFill>
              </a:rPr>
              <a:t>Most other books for 4 weeks</a:t>
            </a:r>
          </a:p>
          <a:p>
            <a:pPr marL="285750" indent="-285750">
              <a:buFont typeface="Arial" panose="020B0604020202020204" pitchFamily="34" charset="0"/>
              <a:buChar char="•"/>
            </a:pPr>
            <a:endParaRPr lang="en-GB" sz="1900" dirty="0">
              <a:solidFill>
                <a:schemeClr val="tx1"/>
              </a:solidFill>
            </a:endParaRPr>
          </a:p>
          <a:p>
            <a:pPr marL="0" indent="0">
              <a:buNone/>
            </a:pPr>
            <a:r>
              <a:rPr lang="en-GB" sz="1900" dirty="0">
                <a:solidFill>
                  <a:schemeClr val="tx1"/>
                </a:solidFill>
              </a:rPr>
              <a:t>PG students can borrow 40 items, including:</a:t>
            </a:r>
          </a:p>
          <a:p>
            <a:pPr marL="285750" indent="-285750">
              <a:buFont typeface="Arial" panose="020B0604020202020204" pitchFamily="34" charset="0"/>
              <a:buChar char="•"/>
            </a:pPr>
            <a:r>
              <a:rPr lang="en-GB" sz="1900" dirty="0">
                <a:solidFill>
                  <a:schemeClr val="tx1"/>
                </a:solidFill>
              </a:rPr>
              <a:t>Maximum of 2 from High Demand</a:t>
            </a:r>
          </a:p>
          <a:p>
            <a:pPr marL="285750" indent="-285750">
              <a:buFont typeface="Arial" panose="020B0604020202020204" pitchFamily="34" charset="0"/>
              <a:buChar char="•"/>
            </a:pPr>
            <a:r>
              <a:rPr lang="en-GB" sz="1900" dirty="0">
                <a:solidFill>
                  <a:schemeClr val="tx1"/>
                </a:solidFill>
              </a:rPr>
              <a:t>Up to 20 from 1 Week Loan</a:t>
            </a:r>
          </a:p>
          <a:p>
            <a:pPr marL="285750" indent="-285750">
              <a:buFont typeface="Arial" panose="020B0604020202020204" pitchFamily="34" charset="0"/>
              <a:buChar char="•"/>
            </a:pPr>
            <a:r>
              <a:rPr lang="en-GB" sz="1900" dirty="0">
                <a:solidFill>
                  <a:schemeClr val="tx1"/>
                </a:solidFill>
              </a:rPr>
              <a:t>Most other books for 12 weeks</a:t>
            </a:r>
          </a:p>
          <a:p>
            <a:pPr marL="285750" indent="-285750">
              <a:buFont typeface="Arial" panose="020B0604020202020204" pitchFamily="34" charset="0"/>
              <a:buChar char="•"/>
            </a:pPr>
            <a:endParaRPr lang="en-GB" sz="1900" dirty="0">
              <a:solidFill>
                <a:schemeClr val="tx1"/>
              </a:solidFill>
            </a:endParaRPr>
          </a:p>
          <a:p>
            <a:pPr marL="0" indent="0">
              <a:buNone/>
            </a:pPr>
            <a:r>
              <a:rPr lang="en-GB" sz="1900" dirty="0">
                <a:solidFill>
                  <a:schemeClr val="tx1"/>
                </a:solidFill>
              </a:rPr>
              <a:t>Long loan and week loan books can be renewed 5 times before they have to be returned, unless they are recalled by another student.  Renew books via your </a:t>
            </a:r>
            <a:r>
              <a:rPr lang="en-GB" sz="1900" dirty="0">
                <a:solidFill>
                  <a:schemeClr val="tx1"/>
                </a:solidFill>
                <a:hlinkClick r:id="rId4">
                  <a:extLst>
                    <a:ext uri="{A12FA001-AC4F-418D-AE19-62706E023703}">
                      <ahyp:hlinkClr xmlns:ahyp="http://schemas.microsoft.com/office/drawing/2018/hyperlinkcolor" val="tx"/>
                    </a:ext>
                  </a:extLst>
                </a:hlinkClick>
              </a:rPr>
              <a:t>Library Account.</a:t>
            </a:r>
            <a:endParaRPr lang="en-GB" sz="1900" dirty="0">
              <a:solidFill>
                <a:schemeClr val="tx1"/>
              </a:solidFill>
            </a:endParaRPr>
          </a:p>
          <a:p>
            <a:endParaRPr lang="en-GB" sz="1900" dirty="0">
              <a:solidFill>
                <a:schemeClr val="tx1"/>
              </a:solidFill>
            </a:endParaRPr>
          </a:p>
          <a:p>
            <a:pPr marL="0" indent="0">
              <a:buNone/>
            </a:pPr>
            <a:r>
              <a:rPr lang="en-GB" altLang="en-US" sz="1900" dirty="0">
                <a:solidFill>
                  <a:schemeClr val="tx1"/>
                </a:solidFill>
              </a:rPr>
              <a:t>Use the self-service machines on Levels 2, or in the High Demand Collection on Level 3 to borrow, or return material.</a:t>
            </a:r>
          </a:p>
          <a:p>
            <a:pPr marL="0" indent="0">
              <a:buNone/>
            </a:pPr>
            <a:endParaRPr lang="en-GB" dirty="0"/>
          </a:p>
        </p:txBody>
      </p:sp>
    </p:spTree>
    <p:extLst>
      <p:ext uri="{BB962C8B-B14F-4D97-AF65-F5344CB8AC3E}">
        <p14:creationId xmlns:p14="http://schemas.microsoft.com/office/powerpoint/2010/main" val="40910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noAutofit/>
          </a:bodyPr>
          <a:lstStyle/>
          <a:p>
            <a:pPr marL="0" indent="0"/>
            <a:br>
              <a:rPr lang="en-GB" sz="1400" b="0" dirty="0">
                <a:cs typeface="Calibri"/>
              </a:rPr>
            </a:br>
            <a:r>
              <a:rPr lang="en-GB" dirty="0">
                <a:cs typeface="Calibri"/>
              </a:rPr>
              <a:t>Accessing eBooks online</a:t>
            </a:r>
            <a:endParaRPr lang="en-US" dirty="0">
              <a:solidFill>
                <a:schemeClr val="tx1"/>
              </a:solidFill>
            </a:endParaRPr>
          </a:p>
        </p:txBody>
      </p:sp>
      <p:pic>
        <p:nvPicPr>
          <p:cNvPr id="14" name="Content Placeholder 13" descr="Screenshot of the GUID prompt">
            <a:extLst>
              <a:ext uri="{FF2B5EF4-FFF2-40B4-BE49-F238E27FC236}">
                <a16:creationId xmlns:a16="http://schemas.microsoft.com/office/drawing/2014/main" id="{93085867-346E-495A-AF71-1AD9D1452A4D}"/>
              </a:ext>
            </a:extLst>
          </p:cNvPr>
          <p:cNvPicPr>
            <a:picLocks noGrp="1" noChangeAspect="1"/>
          </p:cNvPicPr>
          <p:nvPr>
            <p:ph sz="half" idx="1"/>
          </p:nvPr>
        </p:nvPicPr>
        <p:blipFill>
          <a:blip r:embed="rId3"/>
          <a:stretch>
            <a:fillRect/>
          </a:stretch>
        </p:blipFill>
        <p:spPr>
          <a:xfrm>
            <a:off x="1852612" y="1630363"/>
            <a:ext cx="3152775" cy="4524375"/>
          </a:xfrm>
        </p:spPr>
      </p:pic>
      <p:sp>
        <p:nvSpPr>
          <p:cNvPr id="9" name="Text Placeholder 8">
            <a:extLst>
              <a:ext uri="{FF2B5EF4-FFF2-40B4-BE49-F238E27FC236}">
                <a16:creationId xmlns:a16="http://schemas.microsoft.com/office/drawing/2014/main" id="{2236942E-2E46-423D-8A23-25C5E0351FB6}"/>
              </a:ext>
            </a:extLst>
          </p:cNvPr>
          <p:cNvSpPr>
            <a:spLocks noGrp="1"/>
          </p:cNvSpPr>
          <p:nvPr>
            <p:ph sz="half" idx="2"/>
          </p:nvPr>
        </p:nvSpPr>
        <p:spPr/>
        <p:txBody>
          <a:bodyPr>
            <a:normAutofit/>
          </a:bodyPr>
          <a:lstStyle/>
          <a:p>
            <a:r>
              <a:rPr lang="en-GB" sz="1600" b="0" dirty="0"/>
              <a:t>Choose the Full text Online link from the search result.  You will be prompted for your GUID/university email and password.</a:t>
            </a:r>
          </a:p>
          <a:p>
            <a:r>
              <a:rPr lang="en-GB" sz="1600" dirty="0"/>
              <a:t>You will then be connected to the eBook on the provider platform.  This might be the publisher’s own platform (Cambridge University Press, Oxford University Press, Taylor &amp; Francis etc.) or one of the main eBook aggregators – Proquest EBC, or Askews VLeBooks</a:t>
            </a:r>
          </a:p>
          <a:p>
            <a:r>
              <a:rPr lang="en-GB" sz="1600" dirty="0"/>
              <a:t>You can read the book online or download it to read it offline.  Reading online usually has some additional features like searching within the book, adding notes, copying quotes or using embedded dictionaries or read aloud functions.  Downloading lets you read a copy of the book offline (usually for 1 day).</a:t>
            </a:r>
          </a:p>
          <a:p>
            <a:r>
              <a:rPr lang="en-GB" sz="1600" dirty="0">
                <a:hlinkClick r:id="rId4"/>
              </a:rPr>
              <a:t>Some eBooks FAQs</a:t>
            </a:r>
            <a:endParaRPr lang="en-GB" sz="1600" dirty="0"/>
          </a:p>
        </p:txBody>
      </p:sp>
    </p:spTree>
    <p:extLst>
      <p:ext uri="{BB962C8B-B14F-4D97-AF65-F5344CB8AC3E}">
        <p14:creationId xmlns:p14="http://schemas.microsoft.com/office/powerpoint/2010/main" val="3480423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F11C-0619-4313-B39D-C586B640E872}"/>
              </a:ext>
            </a:extLst>
          </p:cNvPr>
          <p:cNvSpPr>
            <a:spLocks noGrp="1"/>
          </p:cNvSpPr>
          <p:nvPr>
            <p:ph type="title"/>
          </p:nvPr>
        </p:nvSpPr>
        <p:spPr/>
        <p:txBody>
          <a:bodyPr/>
          <a:lstStyle/>
          <a:p>
            <a:r>
              <a:rPr lang="en-GB" dirty="0"/>
              <a:t>Using an eBook</a:t>
            </a:r>
          </a:p>
        </p:txBody>
      </p:sp>
      <p:sp>
        <p:nvSpPr>
          <p:cNvPr id="3" name="Text Placeholder 2">
            <a:extLst>
              <a:ext uri="{FF2B5EF4-FFF2-40B4-BE49-F238E27FC236}">
                <a16:creationId xmlns:a16="http://schemas.microsoft.com/office/drawing/2014/main" id="{7D9D7E45-576C-4182-8606-C8591C969207}"/>
              </a:ext>
            </a:extLst>
          </p:cNvPr>
          <p:cNvSpPr>
            <a:spLocks noGrp="1"/>
          </p:cNvSpPr>
          <p:nvPr>
            <p:ph type="body" sz="half" idx="2"/>
          </p:nvPr>
        </p:nvSpPr>
        <p:spPr>
          <a:xfrm>
            <a:off x="419878" y="3429000"/>
            <a:ext cx="4782172" cy="2608344"/>
          </a:xfrm>
        </p:spPr>
        <p:txBody>
          <a:bodyPr>
            <a:noAutofit/>
          </a:bodyPr>
          <a:lstStyle/>
          <a:p>
            <a:r>
              <a:rPr lang="en-GB" sz="1400" dirty="0"/>
              <a:t>This book is on the VLE platform.  This is called an aggregator platform.  An aggregator is a supplier who hosts content from lots of different publishers.</a:t>
            </a:r>
          </a:p>
          <a:p>
            <a:r>
              <a:rPr lang="en-GB" sz="1400" dirty="0"/>
              <a:t>These platforms have some limits on how much of the eBook you can copy or print because they don’t own the copyright to the material.  eBooks hosted on publisher websites do not have these limits applied.  You will come across both in the library collection.</a:t>
            </a:r>
          </a:p>
          <a:p>
            <a:r>
              <a:rPr lang="en-GB" sz="1400" dirty="0"/>
              <a:t>You can read the book online or download it to read it offline.</a:t>
            </a:r>
          </a:p>
          <a:p>
            <a:r>
              <a:rPr lang="en-GB" sz="1400" dirty="0"/>
              <a:t>You can also add it to a virtual bookshelf</a:t>
            </a:r>
          </a:p>
          <a:p>
            <a:r>
              <a:rPr lang="en-GB" sz="1400" dirty="0"/>
              <a:t>Add notes, use the embedded dictionary or search within the book</a:t>
            </a:r>
          </a:p>
        </p:txBody>
      </p:sp>
      <p:pic>
        <p:nvPicPr>
          <p:cNvPr id="6" name="Content Placeholder 5" descr="Screenshot of an eBook on the VLEbooks platform showing options for reading online and downloading">
            <a:extLst>
              <a:ext uri="{FF2B5EF4-FFF2-40B4-BE49-F238E27FC236}">
                <a16:creationId xmlns:a16="http://schemas.microsoft.com/office/drawing/2014/main" id="{CE72E0FD-B55A-4BD9-A989-FD44289C6391}"/>
              </a:ext>
            </a:extLst>
          </p:cNvPr>
          <p:cNvPicPr>
            <a:picLocks noGrp="1" noChangeAspect="1"/>
          </p:cNvPicPr>
          <p:nvPr>
            <p:ph idx="1"/>
          </p:nvPr>
        </p:nvPicPr>
        <p:blipFill>
          <a:blip r:embed="rId2"/>
          <a:stretch>
            <a:fillRect/>
          </a:stretch>
        </p:blipFill>
        <p:spPr>
          <a:xfrm>
            <a:off x="5466295" y="987425"/>
            <a:ext cx="5605985" cy="4873625"/>
          </a:xfrm>
        </p:spPr>
      </p:pic>
    </p:spTree>
    <p:extLst>
      <p:ext uri="{BB962C8B-B14F-4D97-AF65-F5344CB8AC3E}">
        <p14:creationId xmlns:p14="http://schemas.microsoft.com/office/powerpoint/2010/main" val="330639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B8D1-9A97-44F9-A2A9-99BD93DC97DD}"/>
              </a:ext>
            </a:extLst>
          </p:cNvPr>
          <p:cNvSpPr>
            <a:spLocks noGrp="1"/>
          </p:cNvSpPr>
          <p:nvPr>
            <p:ph type="title"/>
          </p:nvPr>
        </p:nvSpPr>
        <p:spPr/>
        <p:txBody>
          <a:bodyPr/>
          <a:lstStyle/>
          <a:p>
            <a:r>
              <a:rPr lang="en-GB" dirty="0"/>
              <a:t>eBook collections – Very Short Introductions</a:t>
            </a:r>
          </a:p>
        </p:txBody>
      </p:sp>
      <p:sp>
        <p:nvSpPr>
          <p:cNvPr id="3" name="Content Placeholder 2">
            <a:extLst>
              <a:ext uri="{FF2B5EF4-FFF2-40B4-BE49-F238E27FC236}">
                <a16:creationId xmlns:a16="http://schemas.microsoft.com/office/drawing/2014/main" id="{C1CB8533-13A0-4417-8F52-98DE96F4D2C7}"/>
              </a:ext>
            </a:extLst>
          </p:cNvPr>
          <p:cNvSpPr>
            <a:spLocks noGrp="1"/>
          </p:cNvSpPr>
          <p:nvPr>
            <p:ph sz="half" idx="1"/>
          </p:nvPr>
        </p:nvSpPr>
        <p:spPr/>
        <p:txBody>
          <a:bodyPr/>
          <a:lstStyle/>
          <a:p>
            <a:pPr marL="0" indent="0">
              <a:buNone/>
            </a:pPr>
            <a:endParaRPr lang="en-GB" dirty="0"/>
          </a:p>
          <a:p>
            <a:pPr marL="0" indent="0">
              <a:buNone/>
            </a:pPr>
            <a:endParaRPr lang="en-GB" sz="1800" dirty="0"/>
          </a:p>
          <a:p>
            <a:pPr marL="0" indent="0">
              <a:buNone/>
            </a:pPr>
            <a:endParaRPr lang="en-GB" sz="1800" dirty="0"/>
          </a:p>
          <a:p>
            <a:pPr marL="0" indent="0">
              <a:buNone/>
            </a:pPr>
            <a:r>
              <a:rPr lang="en-GB" sz="1800" dirty="0"/>
              <a:t>The library subscribes to the Very Short Introductions series of eBooks from Oxford University Press.</a:t>
            </a:r>
          </a:p>
          <a:p>
            <a:pPr marL="0" indent="0">
              <a:buNone/>
            </a:pPr>
            <a:r>
              <a:rPr lang="en-GB" sz="1800" dirty="0"/>
              <a:t>These are concise introductions by expert authors on subjects across the Social Sciences.  There are almost 700 titles in the collection, and they are accessible on and off campus using your GUID and password.</a:t>
            </a:r>
          </a:p>
          <a:p>
            <a:pPr marL="0" indent="0">
              <a:buNone/>
            </a:pPr>
            <a:r>
              <a:rPr lang="en-GB" sz="1800" dirty="0"/>
              <a:t>Find the books on Library Search.  Do a phrase search for “very short introductions” and filter to books/eBooks to see all the titles or access the collection from the databases listing.</a:t>
            </a:r>
          </a:p>
        </p:txBody>
      </p:sp>
      <p:pic>
        <p:nvPicPr>
          <p:cNvPr id="6" name="Content Placeholder 5" descr="A screenshot of a book on the Very Short Introductions series">
            <a:extLst>
              <a:ext uri="{FF2B5EF4-FFF2-40B4-BE49-F238E27FC236}">
                <a16:creationId xmlns:a16="http://schemas.microsoft.com/office/drawing/2014/main" id="{5C2D953C-9A3E-4745-8DB7-6953EEE0947A}"/>
              </a:ext>
            </a:extLst>
          </p:cNvPr>
          <p:cNvPicPr>
            <a:picLocks noGrp="1" noChangeAspect="1"/>
          </p:cNvPicPr>
          <p:nvPr>
            <p:ph sz="half" idx="2"/>
          </p:nvPr>
        </p:nvPicPr>
        <p:blipFill>
          <a:blip r:embed="rId2"/>
          <a:stretch>
            <a:fillRect/>
          </a:stretch>
        </p:blipFill>
        <p:spPr>
          <a:xfrm>
            <a:off x="6172200" y="1758462"/>
            <a:ext cx="5867914" cy="3821242"/>
          </a:xfrm>
        </p:spPr>
      </p:pic>
    </p:spTree>
    <p:extLst>
      <p:ext uri="{BB962C8B-B14F-4D97-AF65-F5344CB8AC3E}">
        <p14:creationId xmlns:p14="http://schemas.microsoft.com/office/powerpoint/2010/main" val="2157851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867-8381-4D99-8F55-E986ECFF4BF0}"/>
              </a:ext>
            </a:extLst>
          </p:cNvPr>
          <p:cNvSpPr>
            <a:spLocks noGrp="1"/>
          </p:cNvSpPr>
          <p:nvPr>
            <p:ph type="title"/>
          </p:nvPr>
        </p:nvSpPr>
        <p:spPr/>
        <p:txBody>
          <a:bodyPr/>
          <a:lstStyle/>
          <a:p>
            <a:r>
              <a:rPr lang="en-GB" dirty="0"/>
              <a:t>eBook collections – Oxford Handbooks Online</a:t>
            </a:r>
          </a:p>
        </p:txBody>
      </p:sp>
      <p:sp>
        <p:nvSpPr>
          <p:cNvPr id="3" name="Content Placeholder 2">
            <a:extLst>
              <a:ext uri="{FF2B5EF4-FFF2-40B4-BE49-F238E27FC236}">
                <a16:creationId xmlns:a16="http://schemas.microsoft.com/office/drawing/2014/main" id="{9DE838A2-3BD8-4684-83D0-042B25EB7CA0}"/>
              </a:ext>
            </a:extLst>
          </p:cNvPr>
          <p:cNvSpPr>
            <a:spLocks noGrp="1"/>
          </p:cNvSpPr>
          <p:nvPr>
            <p:ph sz="half" idx="1"/>
          </p:nvPr>
        </p:nvSpPr>
        <p:spPr/>
        <p:txBody>
          <a:bodyPr>
            <a:normAutofit lnSpcReduction="10000"/>
          </a:bodyPr>
          <a:lstStyle/>
          <a:p>
            <a:pPr marL="0" indent="0">
              <a:buNone/>
            </a:pPr>
            <a:endParaRPr lang="en-GB" dirty="0"/>
          </a:p>
          <a:p>
            <a:pPr marL="0" indent="0">
              <a:buNone/>
            </a:pPr>
            <a:r>
              <a:rPr lang="en-GB" sz="1900" dirty="0"/>
              <a:t>Oxford Handbooks Online is a collection of in-depth, high-level research articles by expert authors.</a:t>
            </a:r>
          </a:p>
          <a:p>
            <a:pPr marL="0" indent="0">
              <a:buNone/>
            </a:pPr>
            <a:r>
              <a:rPr lang="en-GB" sz="1900" dirty="0"/>
              <a:t>Each handbook offers thorough introductions to topics and a critical survey of the current state of scholarship.  The Handbook collates the key issues and debates around topics and identifies areas for future research.</a:t>
            </a:r>
          </a:p>
          <a:p>
            <a:pPr marL="0" indent="0">
              <a:buNone/>
            </a:pPr>
            <a:r>
              <a:rPr lang="en-GB" sz="1900" dirty="0"/>
              <a:t>The Handbooks are indexed on Library Search, or you can browse the collection by accessing Oxford Handbooks Online from the databases listing.</a:t>
            </a:r>
          </a:p>
          <a:p>
            <a:pPr marL="0" indent="0">
              <a:buNone/>
            </a:pPr>
            <a:r>
              <a:rPr lang="en-GB" sz="1900" dirty="0"/>
              <a:t>Access is on and off campus with your GUID/university email.</a:t>
            </a:r>
          </a:p>
        </p:txBody>
      </p:sp>
      <p:pic>
        <p:nvPicPr>
          <p:cNvPr id="6" name="Content Placeholder 5" descr="Screenshot of an Oxford Handbook">
            <a:extLst>
              <a:ext uri="{FF2B5EF4-FFF2-40B4-BE49-F238E27FC236}">
                <a16:creationId xmlns:a16="http://schemas.microsoft.com/office/drawing/2014/main" id="{02C1E8BF-9ED0-492B-AE36-904FB0644939}"/>
              </a:ext>
            </a:extLst>
          </p:cNvPr>
          <p:cNvPicPr>
            <a:picLocks noGrp="1" noChangeAspect="1"/>
          </p:cNvPicPr>
          <p:nvPr>
            <p:ph sz="half" idx="2"/>
          </p:nvPr>
        </p:nvPicPr>
        <p:blipFill>
          <a:blip r:embed="rId2"/>
          <a:stretch>
            <a:fillRect/>
          </a:stretch>
        </p:blipFill>
        <p:spPr>
          <a:xfrm>
            <a:off x="6172200" y="1711569"/>
            <a:ext cx="5865576" cy="3906438"/>
          </a:xfrm>
        </p:spPr>
      </p:pic>
    </p:spTree>
    <p:extLst>
      <p:ext uri="{BB962C8B-B14F-4D97-AF65-F5344CB8AC3E}">
        <p14:creationId xmlns:p14="http://schemas.microsoft.com/office/powerpoint/2010/main" val="2910669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noAutofit/>
          </a:bodyPr>
          <a:lstStyle/>
          <a:p>
            <a:pPr marL="0" indent="0"/>
            <a:br>
              <a:rPr lang="en-GB" dirty="0">
                <a:cs typeface="Calibri"/>
              </a:rPr>
            </a:br>
            <a:r>
              <a:rPr lang="en-GB" dirty="0">
                <a:cs typeface="Calibri"/>
              </a:rPr>
              <a:t>Searching for journal articles</a:t>
            </a:r>
            <a:endParaRPr lang="en-US" dirty="0">
              <a:solidFill>
                <a:schemeClr val="tx1"/>
              </a:solidFill>
            </a:endParaRPr>
          </a:p>
        </p:txBody>
      </p:sp>
      <p:pic>
        <p:nvPicPr>
          <p:cNvPr id="6" name="Content Placeholder 5" descr="Screenshot of search results, showing filter options">
            <a:extLst>
              <a:ext uri="{FF2B5EF4-FFF2-40B4-BE49-F238E27FC236}">
                <a16:creationId xmlns:a16="http://schemas.microsoft.com/office/drawing/2014/main" id="{ADC9A98F-21B8-580A-85A6-E38F9492795F}"/>
              </a:ext>
            </a:extLst>
          </p:cNvPr>
          <p:cNvPicPr>
            <a:picLocks noGrp="1" noChangeAspect="1"/>
          </p:cNvPicPr>
          <p:nvPr>
            <p:ph sz="half" idx="1"/>
          </p:nvPr>
        </p:nvPicPr>
        <p:blipFill>
          <a:blip r:embed="rId3"/>
          <a:stretch>
            <a:fillRect/>
          </a:stretch>
        </p:blipFill>
        <p:spPr>
          <a:xfrm>
            <a:off x="237064" y="1570892"/>
            <a:ext cx="6027944" cy="4384431"/>
          </a:xfrm>
        </p:spPr>
      </p:pic>
      <p:sp>
        <p:nvSpPr>
          <p:cNvPr id="7" name="Content Placeholder 6">
            <a:extLst>
              <a:ext uri="{FF2B5EF4-FFF2-40B4-BE49-F238E27FC236}">
                <a16:creationId xmlns:a16="http://schemas.microsoft.com/office/drawing/2014/main" id="{F1B1195C-2976-41C7-B23C-93851FDD0155}"/>
              </a:ext>
            </a:extLst>
          </p:cNvPr>
          <p:cNvSpPr>
            <a:spLocks noGrp="1"/>
          </p:cNvSpPr>
          <p:nvPr>
            <p:ph sz="half" idx="2"/>
          </p:nvPr>
        </p:nvSpPr>
        <p:spPr>
          <a:xfrm>
            <a:off x="6603830" y="1285232"/>
            <a:ext cx="5351106" cy="4880008"/>
          </a:xfrm>
        </p:spPr>
        <p:txBody>
          <a:bodyPr>
            <a:noAutofit/>
          </a:bodyPr>
          <a:lstStyle/>
          <a:p>
            <a:pPr marL="0" indent="0">
              <a:buNone/>
            </a:pPr>
            <a:r>
              <a:rPr lang="en-US" sz="1600" dirty="0"/>
              <a:t>(</a:t>
            </a:r>
            <a:r>
              <a:rPr lang="en-US" sz="1600" dirty="0" err="1"/>
              <a:t>stalin</a:t>
            </a:r>
            <a:r>
              <a:rPr lang="en-US" sz="1600" dirty="0"/>
              <a:t> OR </a:t>
            </a:r>
            <a:r>
              <a:rPr lang="en-US" sz="1600" dirty="0" err="1"/>
              <a:t>khrushchev</a:t>
            </a:r>
            <a:r>
              <a:rPr lang="en-US" sz="1600" dirty="0"/>
              <a:t> OR </a:t>
            </a:r>
            <a:r>
              <a:rPr lang="en-US" sz="1600" dirty="0" err="1"/>
              <a:t>brezhnev</a:t>
            </a:r>
            <a:r>
              <a:rPr lang="en-US" sz="1600" dirty="0"/>
              <a:t>) AND (dissent* OR resistance)</a:t>
            </a:r>
          </a:p>
          <a:p>
            <a:r>
              <a:rPr lang="en-GB" sz="1600" dirty="0"/>
              <a:t>Use the content type filter to limit results to journal articles</a:t>
            </a:r>
          </a:p>
          <a:p>
            <a:r>
              <a:rPr lang="en-GB" sz="1600" dirty="0"/>
              <a:t>Use the date filter to limit results to the most recent publications if appropriate</a:t>
            </a:r>
          </a:p>
          <a:p>
            <a:r>
              <a:rPr lang="en-GB" sz="1600" dirty="0"/>
              <a:t>Choose Quick Look to read the abstract of the article.  This will help you evaluate its relevance to your search. </a:t>
            </a:r>
          </a:p>
          <a:p>
            <a:r>
              <a:rPr lang="en-GB" sz="1600" dirty="0"/>
              <a:t>Download the PDF or link to the article online</a:t>
            </a:r>
          </a:p>
          <a:p>
            <a:r>
              <a:rPr lang="en-GB" sz="1600" dirty="0"/>
              <a:t>Link to the whole journal issue (useful if there is a ‘special issue’ with multiple articles on your topic)</a:t>
            </a:r>
          </a:p>
          <a:p>
            <a:r>
              <a:rPr lang="en-GB" sz="1600" dirty="0"/>
              <a:t>Save the article to a temporary folder (useful if you are exploring an issue and want to do a few searches).  </a:t>
            </a:r>
          </a:p>
          <a:p>
            <a:r>
              <a:rPr lang="en-GB" sz="1600" dirty="0"/>
              <a:t>Use the Cites link to see article references or the Cited By link to see the citing literature</a:t>
            </a:r>
          </a:p>
          <a:p>
            <a:endParaRPr lang="en-GB" sz="2000" dirty="0"/>
          </a:p>
        </p:txBody>
      </p:sp>
    </p:spTree>
    <p:extLst>
      <p:ext uri="{BB962C8B-B14F-4D97-AF65-F5344CB8AC3E}">
        <p14:creationId xmlns:p14="http://schemas.microsoft.com/office/powerpoint/2010/main" val="107619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7A9AE7-C0DE-458A-A693-AF78A2244DBE}"/>
              </a:ext>
            </a:extLst>
          </p:cNvPr>
          <p:cNvSpPr>
            <a:spLocks noGrp="1"/>
          </p:cNvSpPr>
          <p:nvPr>
            <p:ph type="title"/>
          </p:nvPr>
        </p:nvSpPr>
        <p:spPr/>
        <p:txBody>
          <a:bodyPr/>
          <a:lstStyle/>
          <a:p>
            <a:r>
              <a:rPr lang="en-GB" dirty="0"/>
              <a:t> The University of Glasgow library</a:t>
            </a:r>
          </a:p>
        </p:txBody>
      </p:sp>
      <p:pic>
        <p:nvPicPr>
          <p:cNvPr id="11" name="Content Placeholder 10" descr="A photo of the university library with trees and flowers in the foreground.">
            <a:extLst>
              <a:ext uri="{FF2B5EF4-FFF2-40B4-BE49-F238E27FC236}">
                <a16:creationId xmlns:a16="http://schemas.microsoft.com/office/drawing/2014/main" id="{A3831E8F-ECC8-4AB0-8B09-D335852D271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06058" y="1608138"/>
            <a:ext cx="3045883" cy="4568825"/>
          </a:xfrm>
        </p:spPr>
      </p:pic>
      <p:sp>
        <p:nvSpPr>
          <p:cNvPr id="3" name="Content Placeholder 2">
            <a:extLst>
              <a:ext uri="{FF2B5EF4-FFF2-40B4-BE49-F238E27FC236}">
                <a16:creationId xmlns:a16="http://schemas.microsoft.com/office/drawing/2014/main" id="{9969672B-A7A5-40A6-81A1-E157329B4807}"/>
              </a:ext>
            </a:extLst>
          </p:cNvPr>
          <p:cNvSpPr>
            <a:spLocks noGrp="1"/>
          </p:cNvSpPr>
          <p:nvPr>
            <p:ph sz="half" idx="2"/>
          </p:nvPr>
        </p:nvSpPr>
        <p:spPr/>
        <p:txBody>
          <a:bodyPr vert="horz" lIns="91440" tIns="45720" rIns="91440" bIns="45720" rtlCol="0" anchor="t">
            <a:noAutofit/>
          </a:bodyPr>
          <a:lstStyle/>
          <a:p>
            <a:pPr marL="0" indent="0">
              <a:buNone/>
            </a:pPr>
            <a:endParaRPr lang="en-GB" altLang="en-US" sz="1600" dirty="0">
              <a:latin typeface="Arial"/>
              <a:cs typeface="Arial"/>
            </a:endParaRPr>
          </a:p>
          <a:p>
            <a:pPr marL="0" indent="0">
              <a:buNone/>
            </a:pPr>
            <a:endParaRPr lang="en-GB" altLang="en-US" sz="1600" dirty="0">
              <a:latin typeface="Arial"/>
              <a:cs typeface="Arial"/>
            </a:endParaRPr>
          </a:p>
          <a:p>
            <a:pPr marL="0" indent="0">
              <a:buNone/>
            </a:pPr>
            <a:r>
              <a:rPr lang="en-GB" altLang="en-US" sz="1600" b="0" dirty="0">
                <a:latin typeface="Arial"/>
                <a:cs typeface="Arial"/>
              </a:rPr>
              <a:t>The University Library </a:t>
            </a:r>
            <a:r>
              <a:rPr lang="en-GB" altLang="en-US" sz="1600" dirty="0">
                <a:latin typeface="Arial"/>
                <a:cs typeface="Arial"/>
              </a:rPr>
              <a:t>is</a:t>
            </a:r>
            <a:r>
              <a:rPr lang="en-GB" altLang="en-US" sz="1600" b="0" dirty="0">
                <a:latin typeface="Arial"/>
                <a:cs typeface="Arial"/>
              </a:rPr>
              <a:t> </a:t>
            </a:r>
            <a:r>
              <a:rPr lang="en-GB" altLang="en-US" sz="1600" dirty="0">
                <a:latin typeface="Arial"/>
                <a:cs typeface="Arial"/>
              </a:rPr>
              <a:t>in the heart of the campus, on</a:t>
            </a:r>
            <a:r>
              <a:rPr lang="en-GB" altLang="en-US" sz="1600" b="0" dirty="0">
                <a:latin typeface="Arial"/>
                <a:cs typeface="Arial"/>
              </a:rPr>
              <a:t> Hillhead Street directly opposite the Fraser Building. </a:t>
            </a:r>
            <a:r>
              <a:rPr lang="en-GB" altLang="en-US" sz="1600" dirty="0">
                <a:latin typeface="Arial"/>
                <a:cs typeface="Arial"/>
              </a:rPr>
              <a:t>See </a:t>
            </a:r>
            <a:r>
              <a:rPr lang="en-GB" altLang="en-US" sz="1600" dirty="0">
                <a:latin typeface="Arial"/>
                <a:cs typeface="Arial"/>
                <a:hlinkClick r:id="rId3">
                  <a:extLst>
                    <a:ext uri="{A12FA001-AC4F-418D-AE19-62706E023703}">
                      <ahyp:hlinkClr xmlns:ahyp="http://schemas.microsoft.com/office/drawing/2018/hyperlinkcolor" val="tx"/>
                    </a:ext>
                  </a:extLst>
                </a:hlinkClick>
              </a:rPr>
              <a:t>map</a:t>
            </a:r>
            <a:r>
              <a:rPr lang="en-GB" altLang="en-US" sz="1600" b="0" dirty="0">
                <a:latin typeface="Arial"/>
                <a:cs typeface="Arial"/>
              </a:rPr>
              <a:t> </a:t>
            </a:r>
            <a:r>
              <a:rPr lang="en-GB" altLang="en-US" sz="1600" dirty="0">
                <a:latin typeface="Arial"/>
                <a:cs typeface="Arial"/>
              </a:rPr>
              <a:t>.</a:t>
            </a:r>
            <a:endParaRPr lang="en-GB" altLang="en-US" sz="1600" b="0" dirty="0">
              <a:latin typeface="Arial"/>
              <a:cs typeface="Arial"/>
            </a:endParaRPr>
          </a:p>
          <a:p>
            <a:pPr marL="0" indent="0">
              <a:buNone/>
            </a:pPr>
            <a:r>
              <a:rPr lang="en-GB" altLang="en-US" sz="1600" b="0" dirty="0">
                <a:latin typeface="Arial"/>
                <a:cs typeface="Arial"/>
              </a:rPr>
              <a:t>The </a:t>
            </a:r>
            <a:r>
              <a:rPr lang="en-GB" altLang="en-US" sz="1600" dirty="0">
                <a:latin typeface="Arial"/>
                <a:cs typeface="Arial"/>
              </a:rPr>
              <a:t>library </a:t>
            </a:r>
            <a:r>
              <a:rPr lang="en-GB" altLang="en-US" sz="1600" b="0" dirty="0">
                <a:latin typeface="Arial"/>
                <a:cs typeface="Arial"/>
              </a:rPr>
              <a:t>is open all year round, from early in the morning until late into the night</a:t>
            </a:r>
            <a:r>
              <a:rPr lang="en-GB" altLang="en-US" sz="1600" dirty="0">
                <a:latin typeface="Arial"/>
                <a:cs typeface="Arial"/>
              </a:rPr>
              <a:t>.</a:t>
            </a:r>
          </a:p>
          <a:p>
            <a:pPr marL="0" indent="0">
              <a:buNone/>
            </a:pPr>
            <a:r>
              <a:rPr lang="en-GB" sz="1600" dirty="0">
                <a:latin typeface="Arial"/>
                <a:cs typeface="Arial"/>
              </a:rPr>
              <a:t>The home pages have all the information you need on key services, including </a:t>
            </a:r>
            <a:r>
              <a:rPr lang="en-GB" sz="1600" dirty="0">
                <a:solidFill>
                  <a:schemeClr val="tx2">
                    <a:lumMod val="95000"/>
                    <a:lumOff val="5000"/>
                  </a:schemeClr>
                </a:solidFill>
                <a:latin typeface="Arial"/>
                <a:cs typeface="Arial"/>
                <a:hlinkClick r:id="rId4"/>
              </a:rPr>
              <a:t>o</a:t>
            </a:r>
            <a:r>
              <a:rPr lang="en-GB" sz="1600" dirty="0">
                <a:latin typeface="Arial"/>
                <a:cs typeface="Arial"/>
                <a:hlinkClick r:id="rId4"/>
              </a:rPr>
              <a:t>pening hours for the main library and branch libraries</a:t>
            </a:r>
            <a:r>
              <a:rPr lang="en-GB" sz="1600" dirty="0">
                <a:latin typeface="Arial"/>
                <a:cs typeface="Arial"/>
              </a:rPr>
              <a:t>.  </a:t>
            </a:r>
            <a:endParaRPr lang="en-GB" sz="1600" dirty="0">
              <a:solidFill>
                <a:srgbClr val="0D0D0D"/>
              </a:solidFill>
            </a:endParaRPr>
          </a:p>
          <a:p>
            <a:pPr marL="0" indent="0">
              <a:buNone/>
            </a:pPr>
            <a:r>
              <a:rPr lang="en-GB" sz="1600" dirty="0">
                <a:latin typeface="Arial"/>
                <a:cs typeface="Arial"/>
                <a:hlinkClick r:id="rId5"/>
              </a:rPr>
              <a:t>https://www.gla.ac.uk/myglasgow/library/ </a:t>
            </a:r>
            <a:r>
              <a:rPr lang="en-GB" sz="1600" dirty="0">
                <a:latin typeface="Arial"/>
                <a:cs typeface="Arial"/>
              </a:rPr>
              <a:t>(choose the student link to see information specifically targeted to students using the library)</a:t>
            </a:r>
            <a:endParaRPr lang="en-GB" sz="1600" dirty="0">
              <a:solidFill>
                <a:srgbClr val="0D0D0D"/>
              </a:solidFill>
            </a:endParaRPr>
          </a:p>
          <a:p>
            <a:pPr marL="0" indent="0">
              <a:buNone/>
            </a:pPr>
            <a:endParaRPr lang="en-GB" sz="1600" dirty="0">
              <a:solidFill>
                <a:srgbClr val="003B58"/>
              </a:solidFill>
            </a:endParaRPr>
          </a:p>
        </p:txBody>
      </p:sp>
    </p:spTree>
    <p:extLst>
      <p:ext uri="{BB962C8B-B14F-4D97-AF65-F5344CB8AC3E}">
        <p14:creationId xmlns:p14="http://schemas.microsoft.com/office/powerpoint/2010/main" val="899027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A633-0CF7-4AB3-842E-A29B45CA35FF}"/>
              </a:ext>
            </a:extLst>
          </p:cNvPr>
          <p:cNvSpPr>
            <a:spLocks noGrp="1"/>
          </p:cNvSpPr>
          <p:nvPr>
            <p:ph type="title"/>
          </p:nvPr>
        </p:nvSpPr>
        <p:spPr/>
        <p:txBody>
          <a:bodyPr/>
          <a:lstStyle/>
          <a:p>
            <a:r>
              <a:rPr lang="en-GB" dirty="0"/>
              <a:t>Evaluating your search results</a:t>
            </a:r>
          </a:p>
        </p:txBody>
      </p:sp>
      <p:pic>
        <p:nvPicPr>
          <p:cNvPr id="8" name="Content Placeholder 7" descr="Screenshot of some search results">
            <a:extLst>
              <a:ext uri="{FF2B5EF4-FFF2-40B4-BE49-F238E27FC236}">
                <a16:creationId xmlns:a16="http://schemas.microsoft.com/office/drawing/2014/main" id="{2FEFE44B-ECF8-4331-A809-A95AA40635F1}"/>
              </a:ext>
            </a:extLst>
          </p:cNvPr>
          <p:cNvPicPr>
            <a:picLocks noGrp="1" noChangeAspect="1"/>
          </p:cNvPicPr>
          <p:nvPr>
            <p:ph sz="half" idx="1"/>
          </p:nvPr>
        </p:nvPicPr>
        <p:blipFill>
          <a:blip r:embed="rId2"/>
          <a:stretch>
            <a:fillRect/>
          </a:stretch>
        </p:blipFill>
        <p:spPr>
          <a:xfrm>
            <a:off x="923002" y="1473368"/>
            <a:ext cx="4689127" cy="4874836"/>
          </a:xfrm>
        </p:spPr>
      </p:pic>
      <p:sp>
        <p:nvSpPr>
          <p:cNvPr id="4" name="Content Placeholder 3">
            <a:extLst>
              <a:ext uri="{FF2B5EF4-FFF2-40B4-BE49-F238E27FC236}">
                <a16:creationId xmlns:a16="http://schemas.microsoft.com/office/drawing/2014/main" id="{D86A01EF-12DD-440B-9F43-712E419EC19C}"/>
              </a:ext>
            </a:extLst>
          </p:cNvPr>
          <p:cNvSpPr>
            <a:spLocks noGrp="1"/>
          </p:cNvSpPr>
          <p:nvPr>
            <p:ph sz="half" idx="2"/>
          </p:nvPr>
        </p:nvSpPr>
        <p:spPr/>
        <p:txBody>
          <a:bodyPr>
            <a:normAutofit/>
          </a:bodyPr>
          <a:lstStyle/>
          <a:p>
            <a:r>
              <a:rPr lang="en-GB" sz="1800" dirty="0"/>
              <a:t>Skim read the results to decide which are relevant and also if you need to tweak your search terms</a:t>
            </a:r>
          </a:p>
          <a:p>
            <a:r>
              <a:rPr lang="en-GB" sz="1800" dirty="0"/>
              <a:t>Look at the title to get an idea of the scope and content of the article</a:t>
            </a:r>
          </a:p>
          <a:p>
            <a:r>
              <a:rPr lang="en-GB" sz="1800" dirty="0"/>
              <a:t>Check the source – which journal is the article published in?  This will also help you decide on relevance</a:t>
            </a:r>
          </a:p>
          <a:p>
            <a:r>
              <a:rPr lang="en-GB" sz="1800" dirty="0"/>
              <a:t>Note the date – this may not be hugely relevant, but it is important to know when the article was published as you may want to check for any works which cite it and look at more recent publications on your topic</a:t>
            </a:r>
          </a:p>
          <a:p>
            <a:r>
              <a:rPr lang="en-GB" sz="1800" dirty="0"/>
              <a:t>Use the journal abstract to understand more about the article </a:t>
            </a:r>
          </a:p>
        </p:txBody>
      </p:sp>
    </p:spTree>
    <p:extLst>
      <p:ext uri="{BB962C8B-B14F-4D97-AF65-F5344CB8AC3E}">
        <p14:creationId xmlns:p14="http://schemas.microsoft.com/office/powerpoint/2010/main" val="1290202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92ED-E004-4C73-9E25-8B82EF1E89B8}"/>
              </a:ext>
            </a:extLst>
          </p:cNvPr>
          <p:cNvSpPr>
            <a:spLocks noGrp="1"/>
          </p:cNvSpPr>
          <p:nvPr>
            <p:ph type="title"/>
          </p:nvPr>
        </p:nvSpPr>
        <p:spPr/>
        <p:txBody>
          <a:bodyPr/>
          <a:lstStyle/>
          <a:p>
            <a:r>
              <a:rPr lang="en-GB" dirty="0"/>
              <a:t>Journal abstracts</a:t>
            </a:r>
          </a:p>
        </p:txBody>
      </p:sp>
      <p:sp>
        <p:nvSpPr>
          <p:cNvPr id="3" name="Text Placeholder 2">
            <a:extLst>
              <a:ext uri="{FF2B5EF4-FFF2-40B4-BE49-F238E27FC236}">
                <a16:creationId xmlns:a16="http://schemas.microsoft.com/office/drawing/2014/main" id="{CCF0D33B-C8A1-4828-B627-BD8A23B49032}"/>
              </a:ext>
            </a:extLst>
          </p:cNvPr>
          <p:cNvSpPr>
            <a:spLocks noGrp="1"/>
          </p:cNvSpPr>
          <p:nvPr>
            <p:ph type="body" sz="half" idx="2"/>
          </p:nvPr>
        </p:nvSpPr>
        <p:spPr/>
        <p:txBody>
          <a:bodyPr>
            <a:normAutofit fontScale="92500"/>
          </a:bodyPr>
          <a:lstStyle/>
          <a:p>
            <a:r>
              <a:rPr lang="en-GB" dirty="0"/>
              <a:t>Choose Quick Look to read the journal abstract.  This will give you more information about the scope of the article and help you decide on its relevance to your research.</a:t>
            </a:r>
          </a:p>
        </p:txBody>
      </p:sp>
      <p:pic>
        <p:nvPicPr>
          <p:cNvPr id="7" name="Content Placeholder 6" descr="Screenshot of Quick Look screen showing the article abstract">
            <a:extLst>
              <a:ext uri="{FF2B5EF4-FFF2-40B4-BE49-F238E27FC236}">
                <a16:creationId xmlns:a16="http://schemas.microsoft.com/office/drawing/2014/main" id="{9C09C2A6-3218-C55A-BCF7-B6E0096BA715}"/>
              </a:ext>
            </a:extLst>
          </p:cNvPr>
          <p:cNvPicPr>
            <a:picLocks noGrp="1" noChangeAspect="1"/>
          </p:cNvPicPr>
          <p:nvPr>
            <p:ph idx="1"/>
          </p:nvPr>
        </p:nvPicPr>
        <p:blipFill>
          <a:blip r:embed="rId2"/>
          <a:stretch>
            <a:fillRect/>
          </a:stretch>
        </p:blipFill>
        <p:spPr>
          <a:xfrm>
            <a:off x="4768849" y="757176"/>
            <a:ext cx="6853726" cy="5000960"/>
          </a:xfrm>
        </p:spPr>
      </p:pic>
    </p:spTree>
    <p:extLst>
      <p:ext uri="{BB962C8B-B14F-4D97-AF65-F5344CB8AC3E}">
        <p14:creationId xmlns:p14="http://schemas.microsoft.com/office/powerpoint/2010/main" val="4265150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36BA-06C2-2545-A484-92D8088B02BA}"/>
              </a:ext>
            </a:extLst>
          </p:cNvPr>
          <p:cNvSpPr>
            <a:spLocks noGrp="1"/>
          </p:cNvSpPr>
          <p:nvPr>
            <p:ph type="title"/>
          </p:nvPr>
        </p:nvSpPr>
        <p:spPr/>
        <p:txBody>
          <a:bodyPr>
            <a:noAutofit/>
          </a:bodyPr>
          <a:lstStyle/>
          <a:p>
            <a:pPr marL="0" indent="0"/>
            <a:br>
              <a:rPr lang="en-GB" sz="1400" b="0" dirty="0">
                <a:cs typeface="Calibri"/>
              </a:rPr>
            </a:br>
            <a:r>
              <a:rPr lang="en-GB" sz="2400" dirty="0">
                <a:cs typeface="Calibri"/>
              </a:rPr>
              <a:t>Saved searches and search results icons</a:t>
            </a:r>
            <a:endParaRPr lang="en-US" sz="2400" dirty="0">
              <a:solidFill>
                <a:schemeClr val="tx1"/>
              </a:solidFill>
            </a:endParaRPr>
          </a:p>
        </p:txBody>
      </p:sp>
      <p:pic>
        <p:nvPicPr>
          <p:cNvPr id="6" name="Content Placeholder 5" descr="Screenshot of search icons in Library Search">
            <a:extLst>
              <a:ext uri="{FF2B5EF4-FFF2-40B4-BE49-F238E27FC236}">
                <a16:creationId xmlns:a16="http://schemas.microsoft.com/office/drawing/2014/main" id="{2E3FEC6F-6B61-19F9-BE06-C2F9E070A29C}"/>
              </a:ext>
            </a:extLst>
          </p:cNvPr>
          <p:cNvPicPr>
            <a:picLocks noGrp="1" noChangeAspect="1"/>
          </p:cNvPicPr>
          <p:nvPr>
            <p:ph sz="half" idx="1"/>
          </p:nvPr>
        </p:nvPicPr>
        <p:blipFill rotWithShape="1">
          <a:blip r:embed="rId3"/>
          <a:srcRect l="18060" t="9866"/>
          <a:stretch/>
        </p:blipFill>
        <p:spPr>
          <a:xfrm>
            <a:off x="222421" y="2908826"/>
            <a:ext cx="6983627" cy="1040343"/>
          </a:xfrm>
        </p:spPr>
      </p:pic>
      <p:sp>
        <p:nvSpPr>
          <p:cNvPr id="12" name="Content Placeholder 11">
            <a:extLst>
              <a:ext uri="{FF2B5EF4-FFF2-40B4-BE49-F238E27FC236}">
                <a16:creationId xmlns:a16="http://schemas.microsoft.com/office/drawing/2014/main" id="{99598780-8004-471E-B734-74DB99C0860B}"/>
              </a:ext>
            </a:extLst>
          </p:cNvPr>
          <p:cNvSpPr>
            <a:spLocks noGrp="1"/>
          </p:cNvSpPr>
          <p:nvPr>
            <p:ph sz="half" idx="2"/>
          </p:nvPr>
        </p:nvSpPr>
        <p:spPr>
          <a:xfrm>
            <a:off x="7537678" y="1576671"/>
            <a:ext cx="4127157" cy="5684108"/>
          </a:xfrm>
        </p:spPr>
        <p:txBody>
          <a:bodyPr>
            <a:normAutofit/>
          </a:bodyPr>
          <a:lstStyle/>
          <a:p>
            <a:pPr marL="0" indent="0">
              <a:buNone/>
            </a:pPr>
            <a:r>
              <a:rPr lang="en-GB" sz="1800" dirty="0"/>
              <a:t>There are 4 icons to the right of each search result:</a:t>
            </a:r>
          </a:p>
          <a:p>
            <a:pPr marL="0" indent="0">
              <a:buNone/>
            </a:pPr>
            <a:endParaRPr lang="en-GB" sz="1800" dirty="0"/>
          </a:p>
          <a:p>
            <a:r>
              <a:rPr lang="en-US" sz="1800" dirty="0"/>
              <a:t>Bookmark which lets you save the search result to a temporary folder</a:t>
            </a:r>
          </a:p>
          <a:p>
            <a:r>
              <a:rPr lang="en-GB" sz="1800" dirty="0"/>
              <a:t>Chain link which creates a stable URL to the search result</a:t>
            </a:r>
          </a:p>
          <a:p>
            <a:r>
              <a:rPr lang="en-GB" sz="1800" dirty="0"/>
              <a:t>Quotation mark which creates a reference of the search result in a style of your choice e.g., Harvard</a:t>
            </a:r>
          </a:p>
          <a:p>
            <a:r>
              <a:rPr lang="en-GB" sz="1800" dirty="0"/>
              <a:t>Envelope which allows you to send the article reference to someone by email</a:t>
            </a:r>
          </a:p>
        </p:txBody>
      </p:sp>
    </p:spTree>
    <p:extLst>
      <p:ext uri="{BB962C8B-B14F-4D97-AF65-F5344CB8AC3E}">
        <p14:creationId xmlns:p14="http://schemas.microsoft.com/office/powerpoint/2010/main" val="987171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277B-5C3A-450C-984C-19B3E47AC90D}"/>
              </a:ext>
            </a:extLst>
          </p:cNvPr>
          <p:cNvSpPr>
            <a:spLocks noGrp="1"/>
          </p:cNvSpPr>
          <p:nvPr>
            <p:ph type="title"/>
          </p:nvPr>
        </p:nvSpPr>
        <p:spPr/>
        <p:txBody>
          <a:bodyPr/>
          <a:lstStyle/>
          <a:p>
            <a:r>
              <a:rPr lang="en-GB" dirty="0"/>
              <a:t>Guides to using Library Search and for more effective searching</a:t>
            </a:r>
          </a:p>
        </p:txBody>
      </p:sp>
      <p:sp>
        <p:nvSpPr>
          <p:cNvPr id="3" name="Content Placeholder 2">
            <a:extLst>
              <a:ext uri="{FF2B5EF4-FFF2-40B4-BE49-F238E27FC236}">
                <a16:creationId xmlns:a16="http://schemas.microsoft.com/office/drawing/2014/main" id="{E1B5352B-C400-4C49-9799-984992488CE3}"/>
              </a:ext>
            </a:extLst>
          </p:cNvPr>
          <p:cNvSpPr>
            <a:spLocks noGrp="1"/>
          </p:cNvSpPr>
          <p:nvPr>
            <p:ph sz="quarter" idx="13"/>
          </p:nvPr>
        </p:nvSpPr>
        <p:spPr/>
        <p:txBody>
          <a:bodyPr>
            <a:noAutofit/>
          </a:bodyPr>
          <a:lstStyle/>
          <a:p>
            <a:endParaRPr lang="en-GB" sz="2000" dirty="0"/>
          </a:p>
          <a:p>
            <a:endParaRPr lang="en-GB" sz="2000" dirty="0"/>
          </a:p>
          <a:p>
            <a:r>
              <a:rPr lang="en-GB" sz="2000" dirty="0"/>
              <a:t>Using Library Search </a:t>
            </a:r>
            <a:r>
              <a:rPr lang="en-GB" sz="2000" dirty="0">
                <a:hlinkClick r:id="rId2"/>
              </a:rPr>
              <a:t>https://edshare.gla.ac.uk/id/eprint/1255</a:t>
            </a:r>
            <a:endParaRPr lang="en-GB" sz="2000" dirty="0"/>
          </a:p>
          <a:p>
            <a:pPr marL="0" indent="0">
              <a:buNone/>
            </a:pPr>
            <a:r>
              <a:rPr lang="en-US" sz="1800" b="0" i="0" dirty="0">
                <a:solidFill>
                  <a:srgbClr val="000000"/>
                </a:solidFill>
                <a:effectLst/>
              </a:rPr>
              <a:t>The guide gives you information on what Library Search is, what information it indexes and how to use it effectively. You can use the contents pages to jump to the information you need, including searching, understanding search results and useful features like previews, citing literature and saving and exporting results.</a:t>
            </a:r>
            <a:endParaRPr lang="en-GB" sz="1800" dirty="0"/>
          </a:p>
          <a:p>
            <a:r>
              <a:rPr lang="en-GB" sz="2000" dirty="0"/>
              <a:t>Effective searching: Boolean, search operators and complementary search techniques </a:t>
            </a:r>
            <a:r>
              <a:rPr lang="en-GB" sz="2000" dirty="0">
                <a:hlinkClick r:id="rId3"/>
              </a:rPr>
              <a:t>https://edshare.gla.ac.uk/id/eprint/1364</a:t>
            </a:r>
            <a:endParaRPr lang="en-GB" sz="2000" dirty="0"/>
          </a:p>
          <a:p>
            <a:pPr marL="0" indent="0">
              <a:buNone/>
            </a:pPr>
            <a:r>
              <a:rPr lang="en-US" sz="1800" dirty="0">
                <a:solidFill>
                  <a:srgbClr val="000000"/>
                </a:solidFill>
              </a:rPr>
              <a:t>A guide to searching, including: How searching works ~ Boolean operators ~ Phrase searching and proximity searching ~ Truncation and wildcards ~ Field searching and how to use it ~ Using controlled vocabulary and database thesauri ~ Complementary search techniques – citation searching. The guide includes screenshots and example searches.</a:t>
            </a:r>
          </a:p>
        </p:txBody>
      </p:sp>
    </p:spTree>
    <p:extLst>
      <p:ext uri="{BB962C8B-B14F-4D97-AF65-F5344CB8AC3E}">
        <p14:creationId xmlns:p14="http://schemas.microsoft.com/office/powerpoint/2010/main" val="3291979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0FE5-7529-4A4A-8238-854DE2BCDAA7}"/>
              </a:ext>
            </a:extLst>
          </p:cNvPr>
          <p:cNvSpPr>
            <a:spLocks noGrp="1"/>
          </p:cNvSpPr>
          <p:nvPr>
            <p:ph type="title"/>
          </p:nvPr>
        </p:nvSpPr>
        <p:spPr/>
        <p:txBody>
          <a:bodyPr/>
          <a:lstStyle/>
          <a:p>
            <a:r>
              <a:rPr lang="en-GB" dirty="0"/>
              <a:t>Library Search versus Google Scholar</a:t>
            </a:r>
          </a:p>
        </p:txBody>
      </p:sp>
      <p:sp>
        <p:nvSpPr>
          <p:cNvPr id="3" name="Text Placeholder 2">
            <a:extLst>
              <a:ext uri="{FF2B5EF4-FFF2-40B4-BE49-F238E27FC236}">
                <a16:creationId xmlns:a16="http://schemas.microsoft.com/office/drawing/2014/main" id="{2152BDC9-5C89-4DAA-9A19-EEAA996FFD0A}"/>
              </a:ext>
            </a:extLst>
          </p:cNvPr>
          <p:cNvSpPr>
            <a:spLocks noGrp="1"/>
          </p:cNvSpPr>
          <p:nvPr>
            <p:ph type="body" idx="1"/>
          </p:nvPr>
        </p:nvSpPr>
        <p:spPr/>
        <p:txBody>
          <a:bodyPr/>
          <a:lstStyle/>
          <a:p>
            <a:r>
              <a:rPr lang="en-GB" dirty="0"/>
              <a:t>Library Search</a:t>
            </a:r>
          </a:p>
        </p:txBody>
      </p:sp>
      <p:sp>
        <p:nvSpPr>
          <p:cNvPr id="4" name="Content Placeholder 3">
            <a:extLst>
              <a:ext uri="{FF2B5EF4-FFF2-40B4-BE49-F238E27FC236}">
                <a16:creationId xmlns:a16="http://schemas.microsoft.com/office/drawing/2014/main" id="{5FED38CA-ABBC-4BCB-8F1E-ED00E3E7E0AE}"/>
              </a:ext>
            </a:extLst>
          </p:cNvPr>
          <p:cNvSpPr>
            <a:spLocks noGrp="1"/>
          </p:cNvSpPr>
          <p:nvPr>
            <p:ph sz="half" idx="2"/>
          </p:nvPr>
        </p:nvSpPr>
        <p:spPr/>
        <p:txBody>
          <a:bodyPr>
            <a:noAutofit/>
          </a:bodyPr>
          <a:lstStyle/>
          <a:p>
            <a:pPr>
              <a:buFont typeface="Arial"/>
              <a:buChar char="•"/>
            </a:pPr>
            <a:r>
              <a:rPr lang="en-GB" sz="1600" dirty="0">
                <a:ea typeface="MS PGothic"/>
              </a:rPr>
              <a:t>Indexes most of the content the library owns or licences </a:t>
            </a:r>
          </a:p>
          <a:p>
            <a:pPr>
              <a:buFont typeface="Arial"/>
              <a:buChar char="•"/>
            </a:pPr>
            <a:r>
              <a:rPr lang="en-GB" sz="1600" dirty="0">
                <a:ea typeface="MS PGothic"/>
              </a:rPr>
              <a:t>Almost all full text online; all available to you as UofG staff/student (@ August 2023 390m full-text items)</a:t>
            </a:r>
          </a:p>
          <a:p>
            <a:pPr>
              <a:buFont typeface="Arial"/>
              <a:buChar char="•"/>
            </a:pPr>
            <a:r>
              <a:rPr lang="en-GB" sz="1600" dirty="0">
                <a:ea typeface="MS PGothic"/>
              </a:rPr>
              <a:t>Filters for easily focussing your search – e.g. academic peer reviewed articles within a publication date range</a:t>
            </a:r>
          </a:p>
          <a:p>
            <a:pPr>
              <a:buFont typeface="Arial"/>
              <a:buChar char="•"/>
            </a:pPr>
            <a:r>
              <a:rPr lang="en-GB" sz="1600" dirty="0">
                <a:ea typeface="MS PGothic"/>
              </a:rPr>
              <a:t>You can read abstracts and other useful bibliographic data before you access the full text</a:t>
            </a:r>
          </a:p>
          <a:p>
            <a:pPr>
              <a:buFont typeface="Arial"/>
              <a:buChar char="•"/>
            </a:pPr>
            <a:r>
              <a:rPr lang="en-GB" sz="1600" dirty="0">
                <a:ea typeface="MS PGothic"/>
              </a:rPr>
              <a:t>Open reference lists and link to citing literature</a:t>
            </a:r>
          </a:p>
          <a:p>
            <a:pPr>
              <a:buFont typeface="Arial"/>
              <a:buChar char="•"/>
            </a:pPr>
            <a:r>
              <a:rPr lang="en-GB" sz="1600" dirty="0">
                <a:ea typeface="MS PGothic"/>
              </a:rPr>
              <a:t>Hyperlinks to authors and subject headings for easy searching</a:t>
            </a:r>
          </a:p>
          <a:p>
            <a:pPr>
              <a:buFont typeface="Arial"/>
              <a:buChar char="•"/>
            </a:pPr>
            <a:r>
              <a:rPr lang="en-GB" sz="1600" dirty="0">
                <a:ea typeface="MS PGothic"/>
              </a:rPr>
              <a:t>Save and export results easily</a:t>
            </a:r>
          </a:p>
          <a:p>
            <a:pPr marL="0" indent="0">
              <a:buNone/>
            </a:pPr>
            <a:endParaRPr lang="en-GB" dirty="0"/>
          </a:p>
        </p:txBody>
      </p:sp>
      <p:sp>
        <p:nvSpPr>
          <p:cNvPr id="5" name="Text Placeholder 4">
            <a:extLst>
              <a:ext uri="{FF2B5EF4-FFF2-40B4-BE49-F238E27FC236}">
                <a16:creationId xmlns:a16="http://schemas.microsoft.com/office/drawing/2014/main" id="{3CB7EBB5-3B57-46A3-84E0-36F4284F94BC}"/>
              </a:ext>
            </a:extLst>
          </p:cNvPr>
          <p:cNvSpPr>
            <a:spLocks noGrp="1"/>
          </p:cNvSpPr>
          <p:nvPr>
            <p:ph type="body" sz="quarter" idx="3"/>
          </p:nvPr>
        </p:nvSpPr>
        <p:spPr/>
        <p:txBody>
          <a:bodyPr/>
          <a:lstStyle/>
          <a:p>
            <a:r>
              <a:rPr lang="en-GB" dirty="0"/>
              <a:t>Google Scholar</a:t>
            </a:r>
          </a:p>
        </p:txBody>
      </p:sp>
      <p:sp>
        <p:nvSpPr>
          <p:cNvPr id="6" name="Content Placeholder 5">
            <a:extLst>
              <a:ext uri="{FF2B5EF4-FFF2-40B4-BE49-F238E27FC236}">
                <a16:creationId xmlns:a16="http://schemas.microsoft.com/office/drawing/2014/main" id="{D111E402-CBB2-464D-B547-2CEF3BE232C0}"/>
              </a:ext>
            </a:extLst>
          </p:cNvPr>
          <p:cNvSpPr>
            <a:spLocks noGrp="1"/>
          </p:cNvSpPr>
          <p:nvPr>
            <p:ph sz="quarter" idx="4"/>
          </p:nvPr>
        </p:nvSpPr>
        <p:spPr/>
        <p:txBody>
          <a:bodyPr>
            <a:noAutofit/>
          </a:bodyPr>
          <a:lstStyle/>
          <a:p>
            <a:pPr>
              <a:buFont typeface="Arial"/>
              <a:buChar char="•"/>
            </a:pPr>
            <a:r>
              <a:rPr lang="en-GB" sz="1600" dirty="0">
                <a:ea typeface="MS PGothic"/>
              </a:rPr>
              <a:t>Indexes scholarly articles, conference papers, technical reports, dissertations, pre-prints, post-prints and provides some abstracts.</a:t>
            </a:r>
          </a:p>
          <a:p>
            <a:pPr>
              <a:buFont typeface="Arial"/>
              <a:buChar char="•"/>
            </a:pPr>
            <a:r>
              <a:rPr lang="en-GB" sz="1600" dirty="0">
                <a:ea typeface="MS PGothic"/>
              </a:rPr>
              <a:t>Good for open access information – e.g. in institutional repositories, ResearchGate. Academia.edu</a:t>
            </a:r>
          </a:p>
          <a:p>
            <a:pPr>
              <a:buFont typeface="Arial"/>
              <a:buChar char="•"/>
            </a:pPr>
            <a:r>
              <a:rPr lang="en-GB" sz="1600" dirty="0">
                <a:ea typeface="MS PGothic"/>
              </a:rPr>
              <a:t>Useful for citing literature</a:t>
            </a:r>
            <a:endParaRPr lang="en-GB" sz="1600" dirty="0"/>
          </a:p>
          <a:p>
            <a:pPr>
              <a:buFont typeface="Arial"/>
              <a:buChar char="•"/>
            </a:pPr>
            <a:r>
              <a:rPr lang="en-GB" sz="1600" dirty="0">
                <a:ea typeface="MS PGothic"/>
              </a:rPr>
              <a:t>Useful for discovery of items outside of our collections</a:t>
            </a:r>
          </a:p>
          <a:p>
            <a:pPr>
              <a:buFont typeface="Arial"/>
              <a:buChar char="•"/>
            </a:pPr>
            <a:r>
              <a:rPr lang="en-GB" sz="1600" dirty="0">
                <a:ea typeface="MS PGothic"/>
              </a:rPr>
              <a:t>Feels easy…</a:t>
            </a:r>
          </a:p>
          <a:p>
            <a:pPr marL="0" indent="0">
              <a:buNone/>
            </a:pPr>
            <a:endParaRPr lang="en-GB" dirty="0"/>
          </a:p>
        </p:txBody>
      </p:sp>
    </p:spTree>
    <p:extLst>
      <p:ext uri="{BB962C8B-B14F-4D97-AF65-F5344CB8AC3E}">
        <p14:creationId xmlns:p14="http://schemas.microsoft.com/office/powerpoint/2010/main" val="56566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B741-78FE-4337-83F1-14D8AE89C355}"/>
              </a:ext>
            </a:extLst>
          </p:cNvPr>
          <p:cNvSpPr>
            <a:spLocks noGrp="1"/>
          </p:cNvSpPr>
          <p:nvPr>
            <p:ph type="title"/>
          </p:nvPr>
        </p:nvSpPr>
        <p:spPr/>
        <p:txBody>
          <a:bodyPr/>
          <a:lstStyle/>
          <a:p>
            <a:r>
              <a:rPr lang="en-GB" dirty="0"/>
              <a:t>Search engine versus database</a:t>
            </a:r>
          </a:p>
        </p:txBody>
      </p:sp>
      <p:pic>
        <p:nvPicPr>
          <p:cNvPr id="6" name="Content Placeholder 5" descr="Screenshot of Library Search showing the Databases link">
            <a:extLst>
              <a:ext uri="{FF2B5EF4-FFF2-40B4-BE49-F238E27FC236}">
                <a16:creationId xmlns:a16="http://schemas.microsoft.com/office/drawing/2014/main" id="{31773EB2-1E20-4D8B-8FA8-C61EA1C437B3}"/>
              </a:ext>
            </a:extLst>
          </p:cNvPr>
          <p:cNvPicPr>
            <a:picLocks noGrp="1" noChangeAspect="1"/>
          </p:cNvPicPr>
          <p:nvPr>
            <p:ph sz="half" idx="1"/>
          </p:nvPr>
        </p:nvPicPr>
        <p:blipFill>
          <a:blip r:embed="rId2"/>
          <a:stretch>
            <a:fillRect/>
          </a:stretch>
        </p:blipFill>
        <p:spPr>
          <a:xfrm>
            <a:off x="838200" y="2894420"/>
            <a:ext cx="5181600" cy="1996261"/>
          </a:xfrm>
        </p:spPr>
      </p:pic>
      <p:sp>
        <p:nvSpPr>
          <p:cNvPr id="4" name="Content Placeholder 3">
            <a:extLst>
              <a:ext uri="{FF2B5EF4-FFF2-40B4-BE49-F238E27FC236}">
                <a16:creationId xmlns:a16="http://schemas.microsoft.com/office/drawing/2014/main" id="{663A0ACE-9353-4295-BA1D-9BEA3592E1F4}"/>
              </a:ext>
            </a:extLst>
          </p:cNvPr>
          <p:cNvSpPr>
            <a:spLocks noGrp="1"/>
          </p:cNvSpPr>
          <p:nvPr>
            <p:ph sz="half" idx="2"/>
          </p:nvPr>
        </p:nvSpPr>
        <p:spPr/>
        <p:txBody>
          <a:bodyPr>
            <a:noAutofit/>
          </a:bodyPr>
          <a:lstStyle/>
          <a:p>
            <a:r>
              <a:rPr lang="en-US" sz="1800" dirty="0"/>
              <a:t>When should you use a database instead of a search engine? </a:t>
            </a:r>
          </a:p>
          <a:p>
            <a:r>
              <a:rPr lang="en-US" sz="1800" dirty="0"/>
              <a:t>There is unique, specialist content in databases that is not indexed on the open web or on web scale discovery services like Library Search.  </a:t>
            </a:r>
          </a:p>
          <a:p>
            <a:r>
              <a:rPr lang="en-US" sz="1800" dirty="0"/>
              <a:t>Subject specific databases are curated and designed to provide high quality, subject-specific content which can be interrogated in-depth.  </a:t>
            </a:r>
          </a:p>
          <a:p>
            <a:r>
              <a:rPr lang="en-US" sz="1800" dirty="0"/>
              <a:t>Databases have deep indexing which means you can search for very specific things – like tables or graphs</a:t>
            </a:r>
          </a:p>
          <a:p>
            <a:r>
              <a:rPr lang="en-US" sz="1800" dirty="0">
                <a:cs typeface="Calibri"/>
              </a:rPr>
              <a:t>They have value-added features like search alerts which push information out to you</a:t>
            </a:r>
          </a:p>
          <a:p>
            <a:pPr marL="0" indent="0">
              <a:buNone/>
            </a:pPr>
            <a:endParaRPr lang="en-GB" dirty="0"/>
          </a:p>
        </p:txBody>
      </p:sp>
    </p:spTree>
    <p:extLst>
      <p:ext uri="{BB962C8B-B14F-4D97-AF65-F5344CB8AC3E}">
        <p14:creationId xmlns:p14="http://schemas.microsoft.com/office/powerpoint/2010/main" val="2113306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F327-D191-4A84-A304-23217E914858}"/>
              </a:ext>
            </a:extLst>
          </p:cNvPr>
          <p:cNvSpPr>
            <a:spLocks noGrp="1"/>
          </p:cNvSpPr>
          <p:nvPr>
            <p:ph type="title"/>
          </p:nvPr>
        </p:nvSpPr>
        <p:spPr/>
        <p:txBody>
          <a:bodyPr/>
          <a:lstStyle/>
          <a:p>
            <a:r>
              <a:rPr lang="en-GB" dirty="0"/>
              <a:t>Databases - the library collection</a:t>
            </a:r>
          </a:p>
        </p:txBody>
      </p:sp>
      <p:sp>
        <p:nvSpPr>
          <p:cNvPr id="9" name="Text Placeholder 8">
            <a:extLst>
              <a:ext uri="{FF2B5EF4-FFF2-40B4-BE49-F238E27FC236}">
                <a16:creationId xmlns:a16="http://schemas.microsoft.com/office/drawing/2014/main" id="{3F29E742-AA99-4382-9783-DB02ABC9D321}"/>
              </a:ext>
            </a:extLst>
          </p:cNvPr>
          <p:cNvSpPr>
            <a:spLocks noGrp="1"/>
          </p:cNvSpPr>
          <p:nvPr>
            <p:ph type="body" sz="half" idx="2"/>
          </p:nvPr>
        </p:nvSpPr>
        <p:spPr/>
        <p:txBody>
          <a:bodyPr>
            <a:noAutofit/>
          </a:bodyPr>
          <a:lstStyle/>
          <a:p>
            <a:r>
              <a:rPr lang="en-GB" sz="1600" dirty="0"/>
              <a:t>Databases are listed by subject and by name (A-Z listing).  There are over 140 databases in the collection. </a:t>
            </a:r>
            <a:r>
              <a:rPr lang="en-US" sz="1600" dirty="0">
                <a:solidFill>
                  <a:srgbClr val="002542"/>
                </a:solidFill>
                <a:cs typeface="Calibri"/>
              </a:rPr>
              <a:t>You may need to use a database outside of your subject area –so remember to look at those listings if appropriate.  </a:t>
            </a:r>
            <a:endParaRPr lang="en-GB" sz="1600" dirty="0"/>
          </a:p>
          <a:p>
            <a:r>
              <a:rPr lang="en-GB" sz="1600" dirty="0"/>
              <a:t>You can access all of them on and off campus.</a:t>
            </a:r>
          </a:p>
        </p:txBody>
      </p:sp>
      <p:pic>
        <p:nvPicPr>
          <p:cNvPr id="6" name="Content Placeholder 5" descr="Screenshot of databases page">
            <a:extLst>
              <a:ext uri="{FF2B5EF4-FFF2-40B4-BE49-F238E27FC236}">
                <a16:creationId xmlns:a16="http://schemas.microsoft.com/office/drawing/2014/main" id="{0C16A572-2A6E-471E-8979-DD5C2BE44283}"/>
              </a:ext>
            </a:extLst>
          </p:cNvPr>
          <p:cNvPicPr>
            <a:picLocks noGrp="1" noChangeAspect="1"/>
          </p:cNvPicPr>
          <p:nvPr>
            <p:ph idx="1"/>
          </p:nvPr>
        </p:nvPicPr>
        <p:blipFill>
          <a:blip r:embed="rId2"/>
          <a:stretch>
            <a:fillRect/>
          </a:stretch>
        </p:blipFill>
        <p:spPr>
          <a:xfrm>
            <a:off x="5183188" y="1639274"/>
            <a:ext cx="6172200" cy="3569926"/>
          </a:xfrm>
        </p:spPr>
      </p:pic>
    </p:spTree>
    <p:extLst>
      <p:ext uri="{BB962C8B-B14F-4D97-AF65-F5344CB8AC3E}">
        <p14:creationId xmlns:p14="http://schemas.microsoft.com/office/powerpoint/2010/main" val="630100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C2EC-6616-4538-919E-4C52E5E72E12}"/>
              </a:ext>
            </a:extLst>
          </p:cNvPr>
          <p:cNvSpPr>
            <a:spLocks noGrp="1"/>
          </p:cNvSpPr>
          <p:nvPr>
            <p:ph type="title"/>
          </p:nvPr>
        </p:nvSpPr>
        <p:spPr/>
        <p:txBody>
          <a:bodyPr/>
          <a:lstStyle/>
          <a:p>
            <a:r>
              <a:rPr lang="en-GB" dirty="0"/>
              <a:t>Multidisciplinary databases and cross-searching</a:t>
            </a:r>
          </a:p>
        </p:txBody>
      </p:sp>
      <p:sp>
        <p:nvSpPr>
          <p:cNvPr id="3" name="Content Placeholder 2">
            <a:extLst>
              <a:ext uri="{FF2B5EF4-FFF2-40B4-BE49-F238E27FC236}">
                <a16:creationId xmlns:a16="http://schemas.microsoft.com/office/drawing/2014/main" id="{5B9CAB45-AF6D-49DC-BC96-97EA38571458}"/>
              </a:ext>
            </a:extLst>
          </p:cNvPr>
          <p:cNvSpPr>
            <a:spLocks noGrp="1"/>
          </p:cNvSpPr>
          <p:nvPr>
            <p:ph sz="quarter" idx="13"/>
          </p:nvPr>
        </p:nvSpPr>
        <p:spPr/>
        <p:txBody>
          <a:bodyPr>
            <a:noAutofit/>
          </a:bodyPr>
          <a:lstStyle/>
          <a:p>
            <a:pPr marL="0" lvl="0" indent="0">
              <a:buNone/>
            </a:pPr>
            <a:r>
              <a:rPr lang="en-US" sz="1600" dirty="0">
                <a:solidFill>
                  <a:srgbClr val="002542"/>
                </a:solidFill>
                <a:cs typeface="Calibri"/>
              </a:rPr>
              <a:t>Several key subject databases for social science subjects are hosted on two of the largest academic platforms:</a:t>
            </a:r>
          </a:p>
          <a:p>
            <a:pPr lvl="0"/>
            <a:r>
              <a:rPr lang="en-US" sz="1600" dirty="0">
                <a:solidFill>
                  <a:srgbClr val="002542"/>
                </a:solidFill>
                <a:cs typeface="Calibri"/>
                <a:hlinkClick r:id="rId2"/>
              </a:rPr>
              <a:t>EBSCO</a:t>
            </a:r>
            <a:r>
              <a:rPr lang="en-US" sz="1600" i="1" dirty="0">
                <a:solidFill>
                  <a:srgbClr val="002542"/>
                </a:solidFill>
                <a:cs typeface="Calibri"/>
                <a:hlinkClick r:id="rId2"/>
              </a:rPr>
              <a:t>host</a:t>
            </a:r>
            <a:r>
              <a:rPr lang="en-US" sz="1600" i="1" dirty="0">
                <a:solidFill>
                  <a:srgbClr val="002542"/>
                </a:solidFill>
                <a:cs typeface="Calibri"/>
              </a:rPr>
              <a:t> </a:t>
            </a:r>
          </a:p>
          <a:p>
            <a:pPr lvl="0"/>
            <a:r>
              <a:rPr lang="en-US" sz="1600" dirty="0">
                <a:solidFill>
                  <a:srgbClr val="002542"/>
                </a:solidFill>
                <a:cs typeface="Calibri"/>
                <a:hlinkClick r:id="rId3"/>
              </a:rPr>
              <a:t>Proquest Academic</a:t>
            </a:r>
            <a:endParaRPr lang="en-US" sz="1600" dirty="0">
              <a:solidFill>
                <a:srgbClr val="002542"/>
              </a:solidFill>
              <a:cs typeface="Calibri"/>
            </a:endParaRPr>
          </a:p>
          <a:p>
            <a:pPr marL="0" lvl="0" indent="0">
              <a:buNone/>
            </a:pPr>
            <a:r>
              <a:rPr lang="en-US" sz="1600" dirty="0">
                <a:solidFill>
                  <a:srgbClr val="002542"/>
                </a:solidFill>
                <a:cs typeface="Calibri"/>
              </a:rPr>
              <a:t>These allow you to cross-search multiple databases or multiple subjects.  You can use single databases, selected databases, selected collections, or search all at once.</a:t>
            </a:r>
          </a:p>
          <a:p>
            <a:pPr marL="0" lvl="0" indent="0">
              <a:buNone/>
            </a:pPr>
            <a:endParaRPr lang="en-US" sz="1600" dirty="0">
              <a:solidFill>
                <a:srgbClr val="002542"/>
              </a:solidFill>
              <a:cs typeface="Calibri"/>
            </a:endParaRPr>
          </a:p>
          <a:p>
            <a:pPr marL="0" indent="0">
              <a:buNone/>
            </a:pPr>
            <a:r>
              <a:rPr lang="en-US" sz="1600" dirty="0">
                <a:solidFill>
                  <a:srgbClr val="002542"/>
                </a:solidFill>
                <a:cs typeface="Calibri"/>
              </a:rPr>
              <a:t>Alternatively, you may want to start your research by using a multidisciplinary database.  These are large databases covering broad academic areas including arts &amp; humanities, social sciences, engineering and life sciences.  </a:t>
            </a:r>
          </a:p>
          <a:p>
            <a:pPr marL="0" lvl="0" indent="0">
              <a:buNone/>
            </a:pPr>
            <a:r>
              <a:rPr lang="en-US" sz="1600" dirty="0">
                <a:solidFill>
                  <a:srgbClr val="002542"/>
                </a:solidFill>
                <a:cs typeface="Calibri"/>
              </a:rPr>
              <a:t>The two largest multidisciplinary databases are:</a:t>
            </a:r>
          </a:p>
          <a:p>
            <a:pPr lvl="0"/>
            <a:r>
              <a:rPr lang="en-US" sz="1600" dirty="0">
                <a:solidFill>
                  <a:srgbClr val="002542"/>
                </a:solidFill>
                <a:cs typeface="Calibri"/>
                <a:hlinkClick r:id="rId4"/>
              </a:rPr>
              <a:t>SCOPUS</a:t>
            </a:r>
            <a:endParaRPr lang="en-US" sz="1600" dirty="0">
              <a:solidFill>
                <a:srgbClr val="002542"/>
              </a:solidFill>
              <a:cs typeface="Calibri"/>
            </a:endParaRPr>
          </a:p>
          <a:p>
            <a:pPr lvl="0"/>
            <a:r>
              <a:rPr lang="en-US" sz="1600" dirty="0">
                <a:solidFill>
                  <a:srgbClr val="002542"/>
                </a:solidFill>
                <a:cs typeface="Calibri"/>
                <a:hlinkClick r:id="rId5"/>
              </a:rPr>
              <a:t>Web of Science (core collection)</a:t>
            </a:r>
            <a:r>
              <a:rPr lang="en-US" sz="1600" dirty="0">
                <a:solidFill>
                  <a:srgbClr val="002542"/>
                </a:solidFill>
                <a:cs typeface="Calibri"/>
              </a:rPr>
              <a:t> </a:t>
            </a:r>
            <a:endParaRPr lang="en-US" sz="1600" dirty="0">
              <a:solidFill>
                <a:srgbClr val="000000"/>
              </a:solidFill>
              <a:cs typeface="Calibri"/>
            </a:endParaRPr>
          </a:p>
          <a:p>
            <a:pPr marL="0" indent="0">
              <a:buNone/>
            </a:pPr>
            <a:r>
              <a:rPr lang="en-GB" sz="1600" dirty="0">
                <a:solidFill>
                  <a:srgbClr val="002542"/>
                </a:solidFill>
                <a:cs typeface="Calibri"/>
              </a:rPr>
              <a:t>These are well-established databases with lots of useful features to aid searching. </a:t>
            </a:r>
          </a:p>
          <a:p>
            <a:pPr marL="0" indent="0">
              <a:buNone/>
            </a:pPr>
            <a:endParaRPr lang="en-GB" sz="1600" b="1" dirty="0">
              <a:solidFill>
                <a:srgbClr val="002542"/>
              </a:solidFill>
              <a:cs typeface="Calibri"/>
            </a:endParaRPr>
          </a:p>
          <a:p>
            <a:pPr marL="0" indent="0">
              <a:buNone/>
            </a:pPr>
            <a:r>
              <a:rPr lang="en-GB" sz="1600" b="1" dirty="0">
                <a:solidFill>
                  <a:srgbClr val="002542"/>
                </a:solidFill>
                <a:cs typeface="Calibri"/>
              </a:rPr>
              <a:t>The next few slides show only a small selection from our database collection.  Take some time to explore what you have access to as you may find some very useful collections.</a:t>
            </a:r>
          </a:p>
        </p:txBody>
      </p:sp>
    </p:spTree>
    <p:extLst>
      <p:ext uri="{BB962C8B-B14F-4D97-AF65-F5344CB8AC3E}">
        <p14:creationId xmlns:p14="http://schemas.microsoft.com/office/powerpoint/2010/main" val="3160387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3229-309E-4230-810B-69E7C66870C7}"/>
              </a:ext>
            </a:extLst>
          </p:cNvPr>
          <p:cNvSpPr>
            <a:spLocks noGrp="1"/>
          </p:cNvSpPr>
          <p:nvPr>
            <p:ph type="title"/>
          </p:nvPr>
        </p:nvSpPr>
        <p:spPr/>
        <p:txBody>
          <a:bodyPr/>
          <a:lstStyle/>
          <a:p>
            <a:r>
              <a:rPr lang="en-GB" dirty="0"/>
              <a:t>Worldwide Political Science Abstracts</a:t>
            </a:r>
          </a:p>
        </p:txBody>
      </p:sp>
      <p:sp>
        <p:nvSpPr>
          <p:cNvPr id="3" name="Text Placeholder 2">
            <a:extLst>
              <a:ext uri="{FF2B5EF4-FFF2-40B4-BE49-F238E27FC236}">
                <a16:creationId xmlns:a16="http://schemas.microsoft.com/office/drawing/2014/main" id="{17C6CFC0-415F-4B31-A9CD-C257B2ECC550}"/>
              </a:ext>
            </a:extLst>
          </p:cNvPr>
          <p:cNvSpPr>
            <a:spLocks noGrp="1"/>
          </p:cNvSpPr>
          <p:nvPr>
            <p:ph type="body" sz="half" idx="2"/>
          </p:nvPr>
        </p:nvSpPr>
        <p:spPr>
          <a:xfrm>
            <a:off x="519259" y="3521675"/>
            <a:ext cx="4126882" cy="2971529"/>
          </a:xfrm>
        </p:spPr>
        <p:txBody>
          <a:bodyPr>
            <a:noAutofit/>
          </a:bodyPr>
          <a:lstStyle/>
          <a:p>
            <a:r>
              <a:rPr lang="en-GB" sz="2000" dirty="0"/>
              <a:t>This is on the Proquest platform.  The default search screen is the basic search where you can enter search terms and search across all of the material in the database.</a:t>
            </a:r>
          </a:p>
          <a:p>
            <a:r>
              <a:rPr lang="en-GB" sz="2000" dirty="0"/>
              <a:t>Choose the Advanced Search option to get more options for searching.</a:t>
            </a:r>
          </a:p>
        </p:txBody>
      </p:sp>
      <p:pic>
        <p:nvPicPr>
          <p:cNvPr id="8" name="Content Placeholder 7" descr="Screenshot of the Worldwide Political Sciences Abstracts database">
            <a:extLst>
              <a:ext uri="{FF2B5EF4-FFF2-40B4-BE49-F238E27FC236}">
                <a16:creationId xmlns:a16="http://schemas.microsoft.com/office/drawing/2014/main" id="{AC5F8CED-0BBD-4376-95CA-94F5E7C70E31}"/>
              </a:ext>
            </a:extLst>
          </p:cNvPr>
          <p:cNvPicPr>
            <a:picLocks noGrp="1" noChangeAspect="1"/>
          </p:cNvPicPr>
          <p:nvPr>
            <p:ph idx="1"/>
          </p:nvPr>
        </p:nvPicPr>
        <p:blipFill>
          <a:blip r:embed="rId2"/>
          <a:stretch>
            <a:fillRect/>
          </a:stretch>
        </p:blipFill>
        <p:spPr>
          <a:xfrm>
            <a:off x="5445487" y="487211"/>
            <a:ext cx="6227253" cy="5373839"/>
          </a:xfrm>
        </p:spPr>
      </p:pic>
    </p:spTree>
    <p:extLst>
      <p:ext uri="{BB962C8B-B14F-4D97-AF65-F5344CB8AC3E}">
        <p14:creationId xmlns:p14="http://schemas.microsoft.com/office/powerpoint/2010/main" val="2727622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3B8E-F493-4B31-AAD6-CA28C9A250B5}"/>
              </a:ext>
            </a:extLst>
          </p:cNvPr>
          <p:cNvSpPr>
            <a:spLocks noGrp="1"/>
          </p:cNvSpPr>
          <p:nvPr>
            <p:ph type="title"/>
          </p:nvPr>
        </p:nvSpPr>
        <p:spPr/>
        <p:txBody>
          <a:bodyPr/>
          <a:lstStyle/>
          <a:p>
            <a:r>
              <a:rPr lang="en-GB" dirty="0"/>
              <a:t>Proquest – advanced search screen</a:t>
            </a:r>
          </a:p>
        </p:txBody>
      </p:sp>
      <p:pic>
        <p:nvPicPr>
          <p:cNvPr id="7" name="Content Placeholder 6" descr="Screenshot of the Advanced Search screen on ProQuest">
            <a:extLst>
              <a:ext uri="{FF2B5EF4-FFF2-40B4-BE49-F238E27FC236}">
                <a16:creationId xmlns:a16="http://schemas.microsoft.com/office/drawing/2014/main" id="{BB9C072C-50D5-4F23-84F2-BC0C1E157CF5}"/>
              </a:ext>
            </a:extLst>
          </p:cNvPr>
          <p:cNvPicPr>
            <a:picLocks noGrp="1" noChangeAspect="1"/>
          </p:cNvPicPr>
          <p:nvPr>
            <p:ph sz="half" idx="1"/>
          </p:nvPr>
        </p:nvPicPr>
        <p:blipFill>
          <a:blip r:embed="rId2"/>
          <a:stretch>
            <a:fillRect/>
          </a:stretch>
        </p:blipFill>
        <p:spPr>
          <a:xfrm>
            <a:off x="108555" y="2792628"/>
            <a:ext cx="6695087" cy="1794242"/>
          </a:xfrm>
        </p:spPr>
      </p:pic>
      <p:sp>
        <p:nvSpPr>
          <p:cNvPr id="4" name="Content Placeholder 3">
            <a:extLst>
              <a:ext uri="{FF2B5EF4-FFF2-40B4-BE49-F238E27FC236}">
                <a16:creationId xmlns:a16="http://schemas.microsoft.com/office/drawing/2014/main" id="{9599F28B-9A19-44FC-8585-08DD3A414003}"/>
              </a:ext>
            </a:extLst>
          </p:cNvPr>
          <p:cNvSpPr>
            <a:spLocks noGrp="1"/>
          </p:cNvSpPr>
          <p:nvPr>
            <p:ph sz="half" idx="2"/>
          </p:nvPr>
        </p:nvSpPr>
        <p:spPr>
          <a:xfrm>
            <a:off x="6803642" y="1144852"/>
            <a:ext cx="5181600" cy="4568296"/>
          </a:xfrm>
        </p:spPr>
        <p:txBody>
          <a:bodyPr>
            <a:noAutofit/>
          </a:bodyPr>
          <a:lstStyle/>
          <a:p>
            <a:r>
              <a:rPr lang="en-US" sz="1600" dirty="0"/>
              <a:t>The search interface for a database generally has more search boxes, allowing you to build up a search.  </a:t>
            </a:r>
            <a:endParaRPr lang="en-US" sz="1600" dirty="0">
              <a:cs typeface="Calibri"/>
            </a:endParaRPr>
          </a:p>
          <a:p>
            <a:r>
              <a:rPr lang="en-US" sz="1600" dirty="0"/>
              <a:t>The 'field' options on the right allow you to match your search terms to specific parts of a record; for example to look for:</a:t>
            </a:r>
            <a:endParaRPr lang="en-US" sz="1600" dirty="0">
              <a:cs typeface="Calibri"/>
            </a:endParaRPr>
          </a:p>
          <a:p>
            <a:pPr marL="285750" indent="-285750">
              <a:buFont typeface="Arial"/>
              <a:buChar char="•"/>
            </a:pPr>
            <a:r>
              <a:rPr lang="en-US" sz="1600" dirty="0"/>
              <a:t>publications by a specific author on different topics [you would use one search box for the author and one search box for the topics/concepts].</a:t>
            </a:r>
            <a:endParaRPr lang="en-US" sz="1600" dirty="0">
              <a:cs typeface="Calibri"/>
            </a:endParaRPr>
          </a:p>
          <a:p>
            <a:pPr marL="285750" indent="-285750">
              <a:buFont typeface="Arial"/>
              <a:buChar char="•"/>
            </a:pPr>
            <a:r>
              <a:rPr lang="en-US" sz="1600" dirty="0">
                <a:cs typeface="Calibri"/>
              </a:rPr>
              <a:t>Articles on your research topic in a particular journal (if you find that there are specific high-quality journals that publish in your area of research)</a:t>
            </a:r>
          </a:p>
          <a:p>
            <a:r>
              <a:rPr lang="en-US" sz="1600" dirty="0">
                <a:cs typeface="Calibri"/>
              </a:rPr>
              <a:t>Any combinations that are relevant to your search. </a:t>
            </a:r>
          </a:p>
          <a:p>
            <a:r>
              <a:rPr lang="en-US" sz="1600" dirty="0">
                <a:cs typeface="Calibri"/>
              </a:rPr>
              <a:t>This example from the </a:t>
            </a:r>
            <a:r>
              <a:rPr lang="en-US" sz="1600" i="1" dirty="0">
                <a:cs typeface="Calibri"/>
              </a:rPr>
              <a:t>Worldwide Political Science Abstracts</a:t>
            </a:r>
            <a:r>
              <a:rPr lang="en-US" sz="1600" dirty="0">
                <a:cs typeface="Calibri"/>
              </a:rPr>
              <a:t> database, is searching for publications matching search terms against the abstract. Using the field to search in the abstract should bring back more </a:t>
            </a:r>
            <a:r>
              <a:rPr lang="en-US" sz="1600" dirty="0" err="1">
                <a:cs typeface="Calibri"/>
              </a:rPr>
              <a:t>focussed</a:t>
            </a:r>
            <a:r>
              <a:rPr lang="en-US" sz="1600" dirty="0">
                <a:cs typeface="Calibri"/>
              </a:rPr>
              <a:t> results (as the abstract should describe the main focus of an article).</a:t>
            </a:r>
          </a:p>
          <a:p>
            <a:pPr marL="0" indent="0">
              <a:buNone/>
            </a:pPr>
            <a:endParaRPr lang="en-GB" dirty="0"/>
          </a:p>
        </p:txBody>
      </p:sp>
    </p:spTree>
    <p:extLst>
      <p:ext uri="{BB962C8B-B14F-4D97-AF65-F5344CB8AC3E}">
        <p14:creationId xmlns:p14="http://schemas.microsoft.com/office/powerpoint/2010/main" val="378869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CDF87-661F-4CE9-A210-C2EB650ED211}"/>
              </a:ext>
            </a:extLst>
          </p:cNvPr>
          <p:cNvSpPr>
            <a:spLocks noGrp="1"/>
          </p:cNvSpPr>
          <p:nvPr>
            <p:ph type="title"/>
          </p:nvPr>
        </p:nvSpPr>
        <p:spPr/>
        <p:txBody>
          <a:bodyPr/>
          <a:lstStyle/>
          <a:p>
            <a:r>
              <a:rPr lang="en-GB" dirty="0"/>
              <a:t>Coming into the library</a:t>
            </a:r>
          </a:p>
        </p:txBody>
      </p:sp>
      <p:pic>
        <p:nvPicPr>
          <p:cNvPr id="7" name="Content Placeholder 6" descr="Photo of students using the turnstiles in the library">
            <a:extLst>
              <a:ext uri="{FF2B5EF4-FFF2-40B4-BE49-F238E27FC236}">
                <a16:creationId xmlns:a16="http://schemas.microsoft.com/office/drawing/2014/main" id="{7D18D749-06A1-48E0-BFAB-AE7FDE2271C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68154"/>
            <a:ext cx="5181600" cy="3448792"/>
          </a:xfrm>
        </p:spPr>
      </p:pic>
      <p:sp>
        <p:nvSpPr>
          <p:cNvPr id="5" name="Content Placeholder 4">
            <a:extLst>
              <a:ext uri="{FF2B5EF4-FFF2-40B4-BE49-F238E27FC236}">
                <a16:creationId xmlns:a16="http://schemas.microsoft.com/office/drawing/2014/main" id="{9C7CE8DF-EBB7-4EDA-85AD-2A0D5F1B3E4E}"/>
              </a:ext>
            </a:extLst>
          </p:cNvPr>
          <p:cNvSpPr>
            <a:spLocks noGrp="1"/>
          </p:cNvSpPr>
          <p:nvPr>
            <p:ph sz="half" idx="2"/>
          </p:nvPr>
        </p:nvSpPr>
        <p:spPr/>
        <p:txBody>
          <a:bodyPr>
            <a:normAutofit/>
          </a:bodyPr>
          <a:lstStyle/>
          <a:p>
            <a:pPr marL="0" indent="0">
              <a:buNone/>
            </a:pPr>
            <a:endParaRPr lang="en-GB" dirty="0"/>
          </a:p>
          <a:p>
            <a:pPr marL="0" indent="0">
              <a:buNone/>
            </a:pPr>
            <a:endParaRPr lang="en-GB" dirty="0"/>
          </a:p>
          <a:p>
            <a:r>
              <a:rPr lang="en-GB" sz="1800" dirty="0"/>
              <a:t>Use your library (campus card) to enter the library</a:t>
            </a:r>
          </a:p>
          <a:p>
            <a:r>
              <a:rPr lang="en-GB" sz="1800" dirty="0"/>
              <a:t>Swipe your card at the turnstiles to enter</a:t>
            </a:r>
          </a:p>
          <a:p>
            <a:r>
              <a:rPr lang="en-GB" sz="1800" dirty="0"/>
              <a:t>Always have your card with you when you come to the library – you cannot get in without it.  You will also need it to use the equipment (self-issue, photocopier and printer)</a:t>
            </a:r>
          </a:p>
          <a:p>
            <a:r>
              <a:rPr lang="en-GB" sz="1800" dirty="0"/>
              <a:t>For new students – </a:t>
            </a:r>
            <a:r>
              <a:rPr lang="en-GB" sz="1800" dirty="0">
                <a:hlinkClick r:id="rId4"/>
              </a:rPr>
              <a:t>information on campus cards </a:t>
            </a:r>
            <a:r>
              <a:rPr lang="en-GB" sz="1800" dirty="0"/>
              <a:t>and how to </a:t>
            </a:r>
            <a:r>
              <a:rPr lang="en-GB" sz="1800" dirty="0">
                <a:hlinkClick r:id="rId5"/>
              </a:rPr>
              <a:t>get help</a:t>
            </a:r>
            <a:endParaRPr lang="en-GB" sz="1800" dirty="0"/>
          </a:p>
        </p:txBody>
      </p:sp>
    </p:spTree>
    <p:extLst>
      <p:ext uri="{BB962C8B-B14F-4D97-AF65-F5344CB8AC3E}">
        <p14:creationId xmlns:p14="http://schemas.microsoft.com/office/powerpoint/2010/main" val="2999095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47DD-7D50-4F88-9DC8-FBF016476E08}"/>
              </a:ext>
            </a:extLst>
          </p:cNvPr>
          <p:cNvSpPr>
            <a:spLocks noGrp="1"/>
          </p:cNvSpPr>
          <p:nvPr>
            <p:ph type="title"/>
          </p:nvPr>
        </p:nvSpPr>
        <p:spPr/>
        <p:txBody>
          <a:bodyPr/>
          <a:lstStyle/>
          <a:p>
            <a:r>
              <a:rPr lang="en-GB" dirty="0"/>
              <a:t>Database – search results screen</a:t>
            </a:r>
          </a:p>
        </p:txBody>
      </p:sp>
      <p:pic>
        <p:nvPicPr>
          <p:cNvPr id="8" name="Content Placeholder 7" descr="Screenshot of ProQuest search results page">
            <a:extLst>
              <a:ext uri="{FF2B5EF4-FFF2-40B4-BE49-F238E27FC236}">
                <a16:creationId xmlns:a16="http://schemas.microsoft.com/office/drawing/2014/main" id="{7B032CDE-E4B8-4BCA-84FF-B14E91CAD312}"/>
              </a:ext>
            </a:extLst>
          </p:cNvPr>
          <p:cNvPicPr>
            <a:picLocks noGrp="1" noChangeAspect="1"/>
          </p:cNvPicPr>
          <p:nvPr>
            <p:ph sz="half" idx="1"/>
          </p:nvPr>
        </p:nvPicPr>
        <p:blipFill>
          <a:blip r:embed="rId2"/>
          <a:stretch>
            <a:fillRect/>
          </a:stretch>
        </p:blipFill>
        <p:spPr>
          <a:xfrm>
            <a:off x="219907" y="1664677"/>
            <a:ext cx="6239507" cy="4331702"/>
          </a:xfrm>
        </p:spPr>
      </p:pic>
      <p:sp>
        <p:nvSpPr>
          <p:cNvPr id="4" name="Content Placeholder 3">
            <a:extLst>
              <a:ext uri="{FF2B5EF4-FFF2-40B4-BE49-F238E27FC236}">
                <a16:creationId xmlns:a16="http://schemas.microsoft.com/office/drawing/2014/main" id="{1F57D8C7-CE5F-41E0-9859-BCB97289E5D5}"/>
              </a:ext>
            </a:extLst>
          </p:cNvPr>
          <p:cNvSpPr>
            <a:spLocks noGrp="1"/>
          </p:cNvSpPr>
          <p:nvPr>
            <p:ph sz="half" idx="2"/>
          </p:nvPr>
        </p:nvSpPr>
        <p:spPr>
          <a:xfrm>
            <a:off x="6770077" y="1405468"/>
            <a:ext cx="5181600" cy="4568296"/>
          </a:xfrm>
        </p:spPr>
        <p:txBody>
          <a:bodyPr>
            <a:noAutofit/>
          </a:bodyPr>
          <a:lstStyle/>
          <a:p>
            <a:pPr marL="0" indent="0">
              <a:buNone/>
            </a:pPr>
            <a:endParaRPr lang="en-GB" sz="1800" dirty="0"/>
          </a:p>
          <a:p>
            <a:pPr marL="0" indent="0">
              <a:buNone/>
            </a:pPr>
            <a:r>
              <a:rPr lang="en-GB" sz="1800" dirty="0"/>
              <a:t>The search results screen in a database has similar filters (refine options) as Library Search.</a:t>
            </a:r>
          </a:p>
          <a:p>
            <a:pPr marL="0" indent="0">
              <a:buNone/>
            </a:pPr>
            <a:r>
              <a:rPr lang="en-GB" sz="1800" dirty="0"/>
              <a:t>You can limit by result type (academic journal, book etc.), by date, by language etc.</a:t>
            </a:r>
          </a:p>
          <a:p>
            <a:pPr marL="0" indent="0">
              <a:buNone/>
            </a:pPr>
            <a:r>
              <a:rPr lang="en-GB" sz="1800" dirty="0"/>
              <a:t>The date histogram shows the number  of publications matching your search terms across time periods</a:t>
            </a:r>
          </a:p>
          <a:p>
            <a:pPr marL="0" indent="0">
              <a:buNone/>
            </a:pPr>
            <a:r>
              <a:rPr lang="en-GB" sz="1800" dirty="0"/>
              <a:t>Link to the full text.  </a:t>
            </a:r>
          </a:p>
          <a:p>
            <a:pPr marL="0" indent="0">
              <a:buNone/>
            </a:pPr>
            <a:r>
              <a:rPr lang="en-GB" sz="1800" dirty="0"/>
              <a:t>N.B. the full text is not always available from within the database but you will see a Full text button that will search across the library collections and link you to the full text if we have it from elsewhere (e.g. from within another database or from a direct publisher subscription)</a:t>
            </a:r>
          </a:p>
        </p:txBody>
      </p:sp>
    </p:spTree>
    <p:extLst>
      <p:ext uri="{BB962C8B-B14F-4D97-AF65-F5344CB8AC3E}">
        <p14:creationId xmlns:p14="http://schemas.microsoft.com/office/powerpoint/2010/main" val="2736428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024C-F7CE-4BD0-BFCF-E4C3EB1C3E82}"/>
              </a:ext>
            </a:extLst>
          </p:cNvPr>
          <p:cNvSpPr>
            <a:spLocks noGrp="1"/>
          </p:cNvSpPr>
          <p:nvPr>
            <p:ph type="title"/>
          </p:nvPr>
        </p:nvSpPr>
        <p:spPr/>
        <p:txBody>
          <a:bodyPr/>
          <a:lstStyle/>
          <a:p>
            <a:r>
              <a:rPr lang="en-GB" dirty="0"/>
              <a:t>Databases on the Proquest platform</a:t>
            </a:r>
          </a:p>
        </p:txBody>
      </p:sp>
      <p:sp>
        <p:nvSpPr>
          <p:cNvPr id="3" name="Text Placeholder 2">
            <a:extLst>
              <a:ext uri="{FF2B5EF4-FFF2-40B4-BE49-F238E27FC236}">
                <a16:creationId xmlns:a16="http://schemas.microsoft.com/office/drawing/2014/main" id="{4A7912C3-1504-4E7A-A00D-E709502B34EF}"/>
              </a:ext>
            </a:extLst>
          </p:cNvPr>
          <p:cNvSpPr>
            <a:spLocks noGrp="1"/>
          </p:cNvSpPr>
          <p:nvPr>
            <p:ph type="body" sz="half" idx="2"/>
          </p:nvPr>
        </p:nvSpPr>
        <p:spPr>
          <a:xfrm>
            <a:off x="738504" y="3428999"/>
            <a:ext cx="4030345" cy="1934763"/>
          </a:xfrm>
        </p:spPr>
        <p:txBody>
          <a:bodyPr>
            <a:noAutofit/>
          </a:bodyPr>
          <a:lstStyle/>
          <a:p>
            <a:r>
              <a:rPr lang="en-GB" sz="1400" dirty="0"/>
              <a:t>There are multiple databases on the platform.  You can select those you want, search across all or do more focussed searching in individual databases.  </a:t>
            </a:r>
          </a:p>
          <a:p>
            <a:r>
              <a:rPr lang="en-GB" sz="1400" dirty="0"/>
              <a:t>To see the list of databases, from within any database choose the ‘Change databases’ link or click on the Proquest logo to return to the home page, and choose the Databases link on the toolbar. </a:t>
            </a:r>
          </a:p>
          <a:p>
            <a:r>
              <a:rPr lang="en-GB" sz="1400" dirty="0"/>
              <a:t>You may want to try using the </a:t>
            </a:r>
            <a:r>
              <a:rPr lang="en-GB" sz="1400" b="1" dirty="0"/>
              <a:t>Social Science Premium Collection </a:t>
            </a:r>
            <a:r>
              <a:rPr lang="en-GB" sz="1400" dirty="0"/>
              <a:t>which has 17 databases you can cross-search</a:t>
            </a:r>
          </a:p>
          <a:p>
            <a:r>
              <a:rPr lang="en-GB" sz="1400" dirty="0"/>
              <a:t>Proquest also hosts several archival newspapers.</a:t>
            </a:r>
          </a:p>
        </p:txBody>
      </p:sp>
      <p:pic>
        <p:nvPicPr>
          <p:cNvPr id="6" name="Content Placeholder 5" descr="Screenshot of a list of databases on ProQuest">
            <a:extLst>
              <a:ext uri="{FF2B5EF4-FFF2-40B4-BE49-F238E27FC236}">
                <a16:creationId xmlns:a16="http://schemas.microsoft.com/office/drawing/2014/main" id="{31EFE62C-DF58-410B-9F8A-952CF5C57A2D}"/>
              </a:ext>
            </a:extLst>
          </p:cNvPr>
          <p:cNvPicPr>
            <a:picLocks noGrp="1" noChangeAspect="1"/>
          </p:cNvPicPr>
          <p:nvPr>
            <p:ph idx="1"/>
          </p:nvPr>
        </p:nvPicPr>
        <p:blipFill>
          <a:blip r:embed="rId2"/>
          <a:stretch>
            <a:fillRect/>
          </a:stretch>
        </p:blipFill>
        <p:spPr>
          <a:xfrm>
            <a:off x="6096000" y="216448"/>
            <a:ext cx="5222789" cy="6425103"/>
          </a:xfrm>
        </p:spPr>
      </p:pic>
    </p:spTree>
    <p:extLst>
      <p:ext uri="{BB962C8B-B14F-4D97-AF65-F5344CB8AC3E}">
        <p14:creationId xmlns:p14="http://schemas.microsoft.com/office/powerpoint/2010/main" val="849525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9C96-E630-46F6-811A-C770BE43AE71}"/>
              </a:ext>
            </a:extLst>
          </p:cNvPr>
          <p:cNvSpPr>
            <a:spLocks noGrp="1"/>
          </p:cNvSpPr>
          <p:nvPr>
            <p:ph type="title"/>
          </p:nvPr>
        </p:nvSpPr>
        <p:spPr/>
        <p:txBody>
          <a:bodyPr/>
          <a:lstStyle/>
          <a:p>
            <a:r>
              <a:rPr lang="en-GB" dirty="0"/>
              <a:t>Databases on the EBSCO</a:t>
            </a:r>
            <a:r>
              <a:rPr lang="en-GB" i="1" dirty="0"/>
              <a:t>host</a:t>
            </a:r>
            <a:r>
              <a:rPr lang="en-GB" dirty="0"/>
              <a:t> platform</a:t>
            </a:r>
          </a:p>
        </p:txBody>
      </p:sp>
      <p:sp>
        <p:nvSpPr>
          <p:cNvPr id="3" name="Text Placeholder 2">
            <a:extLst>
              <a:ext uri="{FF2B5EF4-FFF2-40B4-BE49-F238E27FC236}">
                <a16:creationId xmlns:a16="http://schemas.microsoft.com/office/drawing/2014/main" id="{4767A923-DAE4-43D4-AFC8-3051B5AD7D1F}"/>
              </a:ext>
            </a:extLst>
          </p:cNvPr>
          <p:cNvSpPr>
            <a:spLocks noGrp="1"/>
          </p:cNvSpPr>
          <p:nvPr>
            <p:ph type="body" sz="half" idx="2"/>
          </p:nvPr>
        </p:nvSpPr>
        <p:spPr/>
        <p:txBody>
          <a:bodyPr>
            <a:noAutofit/>
          </a:bodyPr>
          <a:lstStyle/>
          <a:p>
            <a:r>
              <a:rPr lang="en-GB" sz="1800" dirty="0"/>
              <a:t>Similar to Proquest, there are multiple databases on the EBSCO</a:t>
            </a:r>
            <a:r>
              <a:rPr lang="en-GB" sz="1800" i="1" dirty="0"/>
              <a:t>host </a:t>
            </a:r>
            <a:r>
              <a:rPr lang="en-GB" sz="1800" dirty="0"/>
              <a:t>platform.  You can search across all, search specific databases and easily switch between them and re-run your searches.</a:t>
            </a:r>
          </a:p>
        </p:txBody>
      </p:sp>
      <p:pic>
        <p:nvPicPr>
          <p:cNvPr id="6" name="Content Placeholder 5" descr="Screenshot of a list of databases on EBSCOhost">
            <a:extLst>
              <a:ext uri="{FF2B5EF4-FFF2-40B4-BE49-F238E27FC236}">
                <a16:creationId xmlns:a16="http://schemas.microsoft.com/office/drawing/2014/main" id="{CD568C9A-E896-407E-8B79-2058A639134F}"/>
              </a:ext>
            </a:extLst>
          </p:cNvPr>
          <p:cNvPicPr>
            <a:picLocks noGrp="1" noChangeAspect="1"/>
          </p:cNvPicPr>
          <p:nvPr>
            <p:ph idx="1"/>
          </p:nvPr>
        </p:nvPicPr>
        <p:blipFill>
          <a:blip r:embed="rId2"/>
          <a:stretch>
            <a:fillRect/>
          </a:stretch>
        </p:blipFill>
        <p:spPr>
          <a:xfrm>
            <a:off x="6096000" y="612327"/>
            <a:ext cx="5069355" cy="5633346"/>
          </a:xfrm>
        </p:spPr>
      </p:pic>
    </p:spTree>
    <p:extLst>
      <p:ext uri="{BB962C8B-B14F-4D97-AF65-F5344CB8AC3E}">
        <p14:creationId xmlns:p14="http://schemas.microsoft.com/office/powerpoint/2010/main" val="3764475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5F21ED-ACD9-41F2-893D-0E9004FA38BF}"/>
              </a:ext>
            </a:extLst>
          </p:cNvPr>
          <p:cNvSpPr>
            <a:spLocks noGrp="1"/>
          </p:cNvSpPr>
          <p:nvPr>
            <p:ph type="title"/>
          </p:nvPr>
        </p:nvSpPr>
        <p:spPr/>
        <p:txBody>
          <a:bodyPr/>
          <a:lstStyle/>
          <a:p>
            <a:r>
              <a:rPr lang="en-GB" dirty="0"/>
              <a:t>Specialist databases – Russian and Eastern European Studies</a:t>
            </a:r>
          </a:p>
        </p:txBody>
      </p:sp>
      <p:pic>
        <p:nvPicPr>
          <p:cNvPr id="9" name="Content Placeholder 8" descr="Screenshot of the home page of the CEEOL database">
            <a:extLst>
              <a:ext uri="{FF2B5EF4-FFF2-40B4-BE49-F238E27FC236}">
                <a16:creationId xmlns:a16="http://schemas.microsoft.com/office/drawing/2014/main" id="{04599BE6-5DBC-4EB5-B5E2-C4A8D8DF0843}"/>
              </a:ext>
            </a:extLst>
          </p:cNvPr>
          <p:cNvPicPr>
            <a:picLocks noGrp="1" noChangeAspect="1"/>
          </p:cNvPicPr>
          <p:nvPr>
            <p:ph sz="half" idx="1"/>
          </p:nvPr>
        </p:nvPicPr>
        <p:blipFill>
          <a:blip r:embed="rId2"/>
          <a:stretch>
            <a:fillRect/>
          </a:stretch>
        </p:blipFill>
        <p:spPr>
          <a:xfrm>
            <a:off x="46947" y="1828800"/>
            <a:ext cx="6049053" cy="3609839"/>
          </a:xfrm>
        </p:spPr>
      </p:pic>
      <p:sp>
        <p:nvSpPr>
          <p:cNvPr id="7" name="Content Placeholder 6">
            <a:extLst>
              <a:ext uri="{FF2B5EF4-FFF2-40B4-BE49-F238E27FC236}">
                <a16:creationId xmlns:a16="http://schemas.microsoft.com/office/drawing/2014/main" id="{254D0D1D-662D-4F19-98F5-F6D55139B307}"/>
              </a:ext>
            </a:extLst>
          </p:cNvPr>
          <p:cNvSpPr>
            <a:spLocks noGrp="1"/>
          </p:cNvSpPr>
          <p:nvPr>
            <p:ph sz="half" idx="2"/>
          </p:nvPr>
        </p:nvSpPr>
        <p:spPr/>
        <p:txBody>
          <a:bodyPr/>
          <a:lstStyle/>
          <a:p>
            <a:pPr marL="0" indent="0">
              <a:buNone/>
            </a:pPr>
            <a:r>
              <a:rPr lang="en-GB" sz="1800" dirty="0"/>
              <a:t>Central and East European Online Library (CEEOL):</a:t>
            </a:r>
          </a:p>
          <a:p>
            <a:r>
              <a:rPr lang="en-GB" sz="1800" dirty="0"/>
              <a:t>On and off campus access with GUID and password</a:t>
            </a:r>
          </a:p>
          <a:p>
            <a:r>
              <a:rPr lang="en-GB" sz="1800" dirty="0"/>
              <a:t>Full text of archived journals, eBooks and grey literature from and about Central, Eastern and </a:t>
            </a:r>
            <a:r>
              <a:rPr lang="en-GB" sz="1800" dirty="0" err="1"/>
              <a:t>Southeastern</a:t>
            </a:r>
            <a:r>
              <a:rPr lang="en-GB" sz="1800" dirty="0"/>
              <a:t> Europe</a:t>
            </a:r>
          </a:p>
          <a:p>
            <a:r>
              <a:rPr lang="en-GB" sz="1800" dirty="0"/>
              <a:t>Items are available in over 50 languages and provide access to native language sources</a:t>
            </a:r>
          </a:p>
          <a:p>
            <a:r>
              <a:rPr lang="en-GB" sz="1800" dirty="0"/>
              <a:t>Search or browse content by content type, subject area, and by publication name</a:t>
            </a:r>
          </a:p>
          <a:p>
            <a:endParaRPr lang="en-GB" dirty="0"/>
          </a:p>
        </p:txBody>
      </p:sp>
    </p:spTree>
    <p:extLst>
      <p:ext uri="{BB962C8B-B14F-4D97-AF65-F5344CB8AC3E}">
        <p14:creationId xmlns:p14="http://schemas.microsoft.com/office/powerpoint/2010/main" val="2441816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3ACCC-C63A-4B51-AAE0-56AC2BC35876}"/>
              </a:ext>
            </a:extLst>
          </p:cNvPr>
          <p:cNvSpPr>
            <a:spLocks noGrp="1"/>
          </p:cNvSpPr>
          <p:nvPr>
            <p:ph type="title"/>
          </p:nvPr>
        </p:nvSpPr>
        <p:spPr/>
        <p:txBody>
          <a:bodyPr/>
          <a:lstStyle/>
          <a:p>
            <a:r>
              <a:rPr lang="en-GB" dirty="0"/>
              <a:t>Specialist databases – primary sources – Mass Observation Online</a:t>
            </a:r>
          </a:p>
        </p:txBody>
      </p:sp>
      <p:pic>
        <p:nvPicPr>
          <p:cNvPr id="6" name="Content Placeholder 5" descr="Screenshot of the Mass Observation Online database">
            <a:extLst>
              <a:ext uri="{FF2B5EF4-FFF2-40B4-BE49-F238E27FC236}">
                <a16:creationId xmlns:a16="http://schemas.microsoft.com/office/drawing/2014/main" id="{BBEE3917-A74E-4631-93B8-386CD50DE7F4}"/>
              </a:ext>
            </a:extLst>
          </p:cNvPr>
          <p:cNvPicPr>
            <a:picLocks noGrp="1" noChangeAspect="1"/>
          </p:cNvPicPr>
          <p:nvPr>
            <p:ph sz="half" idx="1"/>
          </p:nvPr>
        </p:nvPicPr>
        <p:blipFill>
          <a:blip r:embed="rId2"/>
          <a:stretch>
            <a:fillRect/>
          </a:stretch>
        </p:blipFill>
        <p:spPr>
          <a:xfrm>
            <a:off x="259493" y="1608667"/>
            <a:ext cx="5760308" cy="4301858"/>
          </a:xfrm>
        </p:spPr>
      </p:pic>
      <p:sp>
        <p:nvSpPr>
          <p:cNvPr id="4" name="Content Placeholder 3">
            <a:extLst>
              <a:ext uri="{FF2B5EF4-FFF2-40B4-BE49-F238E27FC236}">
                <a16:creationId xmlns:a16="http://schemas.microsoft.com/office/drawing/2014/main" id="{B96735FD-8781-4890-B3B0-CD2ADE4ED6BF}"/>
              </a:ext>
            </a:extLst>
          </p:cNvPr>
          <p:cNvSpPr>
            <a:spLocks noGrp="1"/>
          </p:cNvSpPr>
          <p:nvPr>
            <p:ph sz="half" idx="2"/>
          </p:nvPr>
        </p:nvSpPr>
        <p:spPr/>
        <p:txBody>
          <a:bodyPr>
            <a:noAutofit/>
          </a:bodyPr>
          <a:lstStyle/>
          <a:p>
            <a:pPr marL="0" indent="0">
              <a:buNone/>
            </a:pPr>
            <a:r>
              <a:rPr lang="en-GB" dirty="0"/>
              <a:t>Mass Observation Online</a:t>
            </a:r>
          </a:p>
          <a:p>
            <a:pPr marL="0" indent="0">
              <a:buNone/>
            </a:pPr>
            <a:r>
              <a:rPr lang="en-US" sz="1600" dirty="0">
                <a:solidFill>
                  <a:srgbClr val="333333"/>
                </a:solidFill>
              </a:rPr>
              <a:t>Original manuscript </a:t>
            </a:r>
            <a:r>
              <a:rPr lang="en-US" sz="1600" b="0" i="0" dirty="0">
                <a:solidFill>
                  <a:srgbClr val="333333"/>
                </a:solidFill>
                <a:effectLst/>
              </a:rPr>
              <a:t>and typescript papers created and collected by the Mass Observation </a:t>
            </a:r>
            <a:r>
              <a:rPr lang="en-US" sz="1600" b="0" i="0" dirty="0" err="1">
                <a:solidFill>
                  <a:srgbClr val="333333"/>
                </a:solidFill>
                <a:effectLst/>
              </a:rPr>
              <a:t>organisation</a:t>
            </a:r>
            <a:r>
              <a:rPr lang="en-US" sz="1600" b="0" i="0" dirty="0">
                <a:solidFill>
                  <a:srgbClr val="333333"/>
                </a:solidFill>
                <a:effectLst/>
              </a:rPr>
              <a:t>, as well as printed publications, photographs and interactive features. </a:t>
            </a:r>
          </a:p>
          <a:p>
            <a:pPr marL="0" indent="0">
              <a:buNone/>
            </a:pPr>
            <a:r>
              <a:rPr lang="en-US" sz="1600" b="0" i="0" dirty="0">
                <a:solidFill>
                  <a:srgbClr val="333333"/>
                </a:solidFill>
                <a:effectLst/>
              </a:rPr>
              <a:t>A pioneering social research </a:t>
            </a:r>
            <a:r>
              <a:rPr lang="en-US" sz="1600" b="0" i="0" dirty="0" err="1">
                <a:solidFill>
                  <a:srgbClr val="333333"/>
                </a:solidFill>
                <a:effectLst/>
              </a:rPr>
              <a:t>organisation</a:t>
            </a:r>
            <a:r>
              <a:rPr lang="en-US" sz="1600" b="0" i="0" dirty="0">
                <a:solidFill>
                  <a:srgbClr val="333333"/>
                </a:solidFill>
                <a:effectLst/>
              </a:rPr>
              <a:t>, Mass Observation was founded in 1937 by anthropologist Tom </a:t>
            </a:r>
            <a:r>
              <a:rPr lang="en-US" sz="1600" b="0" i="0" dirty="0" err="1">
                <a:solidFill>
                  <a:srgbClr val="333333"/>
                </a:solidFill>
                <a:effectLst/>
              </a:rPr>
              <a:t>Harrisson</a:t>
            </a:r>
            <a:r>
              <a:rPr lang="en-US" sz="1600" b="0" i="0" dirty="0">
                <a:solidFill>
                  <a:srgbClr val="333333"/>
                </a:solidFill>
                <a:effectLst/>
              </a:rPr>
              <a:t>, film-maker Humphrey Jennings and poet Charles Madge. Their aim was to create an 'anthropology of ourselves', and by recruiting a team of observers and a panel of volunteer writers they studied the everyday lives of ordinary people in Britain. </a:t>
            </a:r>
          </a:p>
          <a:p>
            <a:pPr marL="0" indent="0">
              <a:buNone/>
            </a:pPr>
            <a:r>
              <a:rPr lang="en-US" sz="1600" b="0" i="0" dirty="0">
                <a:solidFill>
                  <a:srgbClr val="333333"/>
                </a:solidFill>
                <a:effectLst/>
              </a:rPr>
              <a:t>This resource covers the original Mass Observation project, the bulk of which was carried out from 1937 until the mid-1950s, offering an unparalleled insight into everyday life in Britain during these transformative years.</a:t>
            </a:r>
            <a:endParaRPr lang="en-GB" sz="1600" dirty="0"/>
          </a:p>
        </p:txBody>
      </p:sp>
    </p:spTree>
    <p:extLst>
      <p:ext uri="{BB962C8B-B14F-4D97-AF65-F5344CB8AC3E}">
        <p14:creationId xmlns:p14="http://schemas.microsoft.com/office/powerpoint/2010/main" val="360987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2B0F-A73F-4C7E-8687-189B3D7E92E1}"/>
              </a:ext>
            </a:extLst>
          </p:cNvPr>
          <p:cNvSpPr>
            <a:spLocks noGrp="1"/>
          </p:cNvSpPr>
          <p:nvPr>
            <p:ph type="title"/>
          </p:nvPr>
        </p:nvSpPr>
        <p:spPr/>
        <p:txBody>
          <a:bodyPr/>
          <a:lstStyle/>
          <a:p>
            <a:r>
              <a:rPr lang="en-GB" dirty="0"/>
              <a:t>Specialist databases – primary sources (1)</a:t>
            </a:r>
          </a:p>
        </p:txBody>
      </p:sp>
      <p:pic>
        <p:nvPicPr>
          <p:cNvPr id="6" name="Content Placeholder 5" descr="Screenshot of the American Civil War Diaries database">
            <a:extLst>
              <a:ext uri="{FF2B5EF4-FFF2-40B4-BE49-F238E27FC236}">
                <a16:creationId xmlns:a16="http://schemas.microsoft.com/office/drawing/2014/main" id="{69B137E6-F673-440A-AFDA-23CE6EEC8EE2}"/>
              </a:ext>
            </a:extLst>
          </p:cNvPr>
          <p:cNvPicPr>
            <a:picLocks noGrp="1" noChangeAspect="1"/>
          </p:cNvPicPr>
          <p:nvPr>
            <p:ph sz="half" idx="1"/>
          </p:nvPr>
        </p:nvPicPr>
        <p:blipFill>
          <a:blip r:embed="rId2"/>
          <a:stretch>
            <a:fillRect/>
          </a:stretch>
        </p:blipFill>
        <p:spPr>
          <a:xfrm>
            <a:off x="838200" y="1826529"/>
            <a:ext cx="5181600" cy="4132042"/>
          </a:xfrm>
        </p:spPr>
      </p:pic>
      <p:pic>
        <p:nvPicPr>
          <p:cNvPr id="8" name="Content Placeholder 7" descr="Screenshot of the 19th century British pamphlets database">
            <a:extLst>
              <a:ext uri="{FF2B5EF4-FFF2-40B4-BE49-F238E27FC236}">
                <a16:creationId xmlns:a16="http://schemas.microsoft.com/office/drawing/2014/main" id="{0B07304B-8193-445F-82D4-8A2EAFCAF92E}"/>
              </a:ext>
            </a:extLst>
          </p:cNvPr>
          <p:cNvPicPr>
            <a:picLocks noGrp="1" noChangeAspect="1"/>
          </p:cNvPicPr>
          <p:nvPr>
            <p:ph sz="half" idx="2"/>
          </p:nvPr>
        </p:nvPicPr>
        <p:blipFill>
          <a:blip r:embed="rId3"/>
          <a:stretch>
            <a:fillRect/>
          </a:stretch>
        </p:blipFill>
        <p:spPr>
          <a:xfrm>
            <a:off x="6541409" y="1608138"/>
            <a:ext cx="4443182" cy="4568825"/>
          </a:xfrm>
        </p:spPr>
      </p:pic>
    </p:spTree>
    <p:extLst>
      <p:ext uri="{BB962C8B-B14F-4D97-AF65-F5344CB8AC3E}">
        <p14:creationId xmlns:p14="http://schemas.microsoft.com/office/powerpoint/2010/main" val="1984381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86AD-6C93-4CC0-BB5E-2600249A2744}"/>
              </a:ext>
            </a:extLst>
          </p:cNvPr>
          <p:cNvSpPr>
            <a:spLocks noGrp="1"/>
          </p:cNvSpPr>
          <p:nvPr>
            <p:ph type="title"/>
          </p:nvPr>
        </p:nvSpPr>
        <p:spPr/>
        <p:txBody>
          <a:bodyPr/>
          <a:lstStyle/>
          <a:p>
            <a:r>
              <a:rPr lang="en-GB" dirty="0"/>
              <a:t>Specialist databases – primary sources (2)</a:t>
            </a:r>
          </a:p>
        </p:txBody>
      </p:sp>
      <p:pic>
        <p:nvPicPr>
          <p:cNvPr id="6" name="Content Placeholder 5" descr="Screenshot of the Gale Archives of Sexuality and Gender database">
            <a:extLst>
              <a:ext uri="{FF2B5EF4-FFF2-40B4-BE49-F238E27FC236}">
                <a16:creationId xmlns:a16="http://schemas.microsoft.com/office/drawing/2014/main" id="{4B89D68A-A4E4-48F2-853C-CF2AB8656DA0}"/>
              </a:ext>
            </a:extLst>
          </p:cNvPr>
          <p:cNvPicPr>
            <a:picLocks noGrp="1" noChangeAspect="1"/>
          </p:cNvPicPr>
          <p:nvPr>
            <p:ph sz="half" idx="1"/>
          </p:nvPr>
        </p:nvPicPr>
        <p:blipFill>
          <a:blip r:embed="rId2"/>
          <a:stretch>
            <a:fillRect/>
          </a:stretch>
        </p:blipFill>
        <p:spPr>
          <a:xfrm>
            <a:off x="838200" y="1620852"/>
            <a:ext cx="5181600" cy="4543397"/>
          </a:xfrm>
        </p:spPr>
      </p:pic>
      <p:pic>
        <p:nvPicPr>
          <p:cNvPr id="8" name="Content Placeholder 7" descr="Screenshot of the Churchill Archive database">
            <a:extLst>
              <a:ext uri="{FF2B5EF4-FFF2-40B4-BE49-F238E27FC236}">
                <a16:creationId xmlns:a16="http://schemas.microsoft.com/office/drawing/2014/main" id="{061149AF-C8EA-4626-9ECA-B61A7436B45C}"/>
              </a:ext>
            </a:extLst>
          </p:cNvPr>
          <p:cNvPicPr>
            <a:picLocks noGrp="1" noChangeAspect="1"/>
          </p:cNvPicPr>
          <p:nvPr>
            <p:ph sz="half" idx="2"/>
          </p:nvPr>
        </p:nvPicPr>
        <p:blipFill>
          <a:blip r:embed="rId3"/>
          <a:stretch>
            <a:fillRect/>
          </a:stretch>
        </p:blipFill>
        <p:spPr>
          <a:xfrm>
            <a:off x="6553444" y="1608138"/>
            <a:ext cx="4419112" cy="4568825"/>
          </a:xfrm>
        </p:spPr>
      </p:pic>
    </p:spTree>
    <p:extLst>
      <p:ext uri="{BB962C8B-B14F-4D97-AF65-F5344CB8AC3E}">
        <p14:creationId xmlns:p14="http://schemas.microsoft.com/office/powerpoint/2010/main" val="768322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D19B-0F5B-4437-8E26-C631FDB305D3}"/>
              </a:ext>
            </a:extLst>
          </p:cNvPr>
          <p:cNvSpPr>
            <a:spLocks noGrp="1"/>
          </p:cNvSpPr>
          <p:nvPr>
            <p:ph type="title"/>
          </p:nvPr>
        </p:nvSpPr>
        <p:spPr/>
        <p:txBody>
          <a:bodyPr/>
          <a:lstStyle/>
          <a:p>
            <a:r>
              <a:rPr lang="en-GB" dirty="0" err="1"/>
              <a:t>BoB</a:t>
            </a:r>
            <a:r>
              <a:rPr lang="en-GB" dirty="0"/>
              <a:t> National – on demand TV and radio content for education</a:t>
            </a:r>
          </a:p>
        </p:txBody>
      </p:sp>
      <p:pic>
        <p:nvPicPr>
          <p:cNvPr id="6" name="Content Placeholder 5" descr="A screenshot of the Bob National database">
            <a:extLst>
              <a:ext uri="{FF2B5EF4-FFF2-40B4-BE49-F238E27FC236}">
                <a16:creationId xmlns:a16="http://schemas.microsoft.com/office/drawing/2014/main" id="{A13E3416-33F3-4A7C-B049-2678F87CEC9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435225"/>
            <a:ext cx="5181600" cy="2914650"/>
          </a:xfrm>
        </p:spPr>
      </p:pic>
      <p:sp>
        <p:nvSpPr>
          <p:cNvPr id="4" name="Content Placeholder 3">
            <a:extLst>
              <a:ext uri="{FF2B5EF4-FFF2-40B4-BE49-F238E27FC236}">
                <a16:creationId xmlns:a16="http://schemas.microsoft.com/office/drawing/2014/main" id="{F481F20A-7D2A-425D-AB54-3BA5511C4386}"/>
              </a:ext>
            </a:extLst>
          </p:cNvPr>
          <p:cNvSpPr>
            <a:spLocks noGrp="1"/>
          </p:cNvSpPr>
          <p:nvPr>
            <p:ph sz="half" idx="2"/>
          </p:nvPr>
        </p:nvSpPr>
        <p:spPr/>
        <p:txBody>
          <a:bodyPr>
            <a:normAutofit/>
          </a:bodyPr>
          <a:lstStyle/>
          <a:p>
            <a:pPr algn="l">
              <a:buFont typeface="Arial" panose="020B0604020202020204" pitchFamily="34" charset="0"/>
              <a:buChar char="•"/>
            </a:pPr>
            <a:endParaRPr lang="en-US" sz="1800" b="0" i="0" dirty="0">
              <a:solidFill>
                <a:srgbClr val="333333"/>
              </a:solidFill>
              <a:effectLst/>
            </a:endParaRPr>
          </a:p>
          <a:p>
            <a:pPr algn="l">
              <a:buFont typeface="Arial" panose="020B0604020202020204" pitchFamily="34" charset="0"/>
              <a:buChar char="•"/>
            </a:pPr>
            <a:endParaRPr lang="en-US" sz="1800" dirty="0">
              <a:solidFill>
                <a:srgbClr val="333333"/>
              </a:solidFill>
            </a:endParaRPr>
          </a:p>
          <a:p>
            <a:pPr algn="l">
              <a:buFont typeface="Arial" panose="020B0604020202020204" pitchFamily="34" charset="0"/>
              <a:buChar char="•"/>
            </a:pPr>
            <a:endParaRPr lang="en-US" sz="1800" b="0" i="0" dirty="0">
              <a:solidFill>
                <a:srgbClr val="333333"/>
              </a:solidFill>
              <a:effectLst/>
            </a:endParaRPr>
          </a:p>
          <a:p>
            <a:pPr algn="l">
              <a:buFont typeface="Arial" panose="020B0604020202020204" pitchFamily="34" charset="0"/>
              <a:buChar char="•"/>
            </a:pPr>
            <a:r>
              <a:rPr lang="en-US" sz="1800" b="0" i="0" dirty="0">
                <a:solidFill>
                  <a:srgbClr val="333333"/>
                </a:solidFill>
                <a:effectLst/>
              </a:rPr>
              <a:t>Access 2.5 million broadcasts dating back to the 1970s</a:t>
            </a:r>
          </a:p>
          <a:p>
            <a:pPr algn="l">
              <a:buFont typeface="Arial" panose="020B0604020202020204" pitchFamily="34" charset="0"/>
              <a:buChar char="•"/>
            </a:pPr>
            <a:r>
              <a:rPr lang="en-US" sz="1800" b="0" i="0" dirty="0">
                <a:solidFill>
                  <a:srgbClr val="333333"/>
                </a:solidFill>
                <a:effectLst/>
              </a:rPr>
              <a:t>Record from over 75 free-to-air channels</a:t>
            </a:r>
          </a:p>
          <a:p>
            <a:pPr algn="l">
              <a:buFont typeface="Arial" panose="020B0604020202020204" pitchFamily="34" charset="0"/>
              <a:buChar char="•"/>
            </a:pPr>
            <a:r>
              <a:rPr lang="en-US" sz="1800" b="0" i="0" dirty="0">
                <a:solidFill>
                  <a:srgbClr val="333333"/>
                </a:solidFill>
                <a:effectLst/>
              </a:rPr>
              <a:t>Create your own playlists, clips and clip compilations</a:t>
            </a:r>
          </a:p>
          <a:p>
            <a:pPr algn="l">
              <a:buFont typeface="Arial" panose="020B0604020202020204" pitchFamily="34" charset="0"/>
              <a:buChar char="•"/>
            </a:pPr>
            <a:r>
              <a:rPr lang="en-US" sz="1800" b="0" i="0" dirty="0">
                <a:solidFill>
                  <a:srgbClr val="333333"/>
                </a:solidFill>
                <a:effectLst/>
              </a:rPr>
              <a:t>Search programme transcripts and subtitles</a:t>
            </a:r>
          </a:p>
          <a:p>
            <a:pPr algn="l">
              <a:buFont typeface="Arial" panose="020B0604020202020204" pitchFamily="34" charset="0"/>
              <a:buChar char="•"/>
            </a:pPr>
            <a:r>
              <a:rPr lang="en-US" sz="1800" b="0" i="0" dirty="0">
                <a:solidFill>
                  <a:srgbClr val="333333"/>
                </a:solidFill>
                <a:effectLst/>
              </a:rPr>
              <a:t>One-click citation for easy academic referencing</a:t>
            </a:r>
          </a:p>
          <a:p>
            <a:pPr marL="0" indent="0">
              <a:buNone/>
            </a:pPr>
            <a:endParaRPr lang="en-GB" dirty="0"/>
          </a:p>
        </p:txBody>
      </p:sp>
    </p:spTree>
    <p:extLst>
      <p:ext uri="{BB962C8B-B14F-4D97-AF65-F5344CB8AC3E}">
        <p14:creationId xmlns:p14="http://schemas.microsoft.com/office/powerpoint/2010/main" val="4165680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3CEA-E0B4-461E-B3BC-316A99E35BCA}"/>
              </a:ext>
            </a:extLst>
          </p:cNvPr>
          <p:cNvSpPr>
            <a:spLocks noGrp="1"/>
          </p:cNvSpPr>
          <p:nvPr>
            <p:ph type="title"/>
          </p:nvPr>
        </p:nvSpPr>
        <p:spPr/>
        <p:txBody>
          <a:bodyPr/>
          <a:lstStyle/>
          <a:p>
            <a:r>
              <a:rPr lang="en-GB" dirty="0"/>
              <a:t>Newspapers</a:t>
            </a:r>
          </a:p>
        </p:txBody>
      </p:sp>
      <p:pic>
        <p:nvPicPr>
          <p:cNvPr id="6" name="Content Placeholder 5" descr="A photo of a stack of newspapers">
            <a:extLst>
              <a:ext uri="{FF2B5EF4-FFF2-40B4-BE49-F238E27FC236}">
                <a16:creationId xmlns:a16="http://schemas.microsoft.com/office/drawing/2014/main" id="{18A2716B-8D75-40CD-AA9E-20D177BED7A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15691" y="1608138"/>
            <a:ext cx="3426618" cy="4568825"/>
          </a:xfrm>
        </p:spPr>
      </p:pic>
      <p:sp>
        <p:nvSpPr>
          <p:cNvPr id="4" name="Content Placeholder 3">
            <a:extLst>
              <a:ext uri="{FF2B5EF4-FFF2-40B4-BE49-F238E27FC236}">
                <a16:creationId xmlns:a16="http://schemas.microsoft.com/office/drawing/2014/main" id="{DE5341E6-8037-42FC-B727-C6D56B140EA3}"/>
              </a:ext>
            </a:extLst>
          </p:cNvPr>
          <p:cNvSpPr>
            <a:spLocks noGrp="1"/>
          </p:cNvSpPr>
          <p:nvPr>
            <p:ph sz="half" idx="2"/>
          </p:nvPr>
        </p:nvSpPr>
        <p:spPr/>
        <p:txBody>
          <a:bodyPr/>
          <a:lstStyle/>
          <a:p>
            <a:r>
              <a:rPr lang="en-GB" altLang="en-US" sz="1800" dirty="0"/>
              <a:t>The library provides access to thousands of local, national, international broadsheets and daily newspapers.  </a:t>
            </a:r>
          </a:p>
          <a:p>
            <a:r>
              <a:rPr lang="en-GB" altLang="en-US" sz="1800" dirty="0"/>
              <a:t>Includes key Russian and Eastern European titles, e.g. </a:t>
            </a:r>
            <a:r>
              <a:rPr lang="en-GB" altLang="en-US" sz="1800" i="1" dirty="0"/>
              <a:t>Pravda</a:t>
            </a:r>
            <a:r>
              <a:rPr lang="en-GB" altLang="en-US" sz="1800" dirty="0"/>
              <a:t>, </a:t>
            </a:r>
            <a:r>
              <a:rPr lang="en-GB" altLang="en-US" sz="1800" dirty="0" err="1"/>
              <a:t>Izvestiia</a:t>
            </a:r>
            <a:r>
              <a:rPr lang="en-GB" altLang="en-US" sz="1800" dirty="0"/>
              <a:t> and other important international titles, </a:t>
            </a:r>
            <a:r>
              <a:rPr lang="en-GB" altLang="en-US" sz="1800" i="1" dirty="0"/>
              <a:t>New York Times, Washington Post</a:t>
            </a:r>
            <a:endParaRPr lang="en-GB" altLang="en-US" sz="1800" dirty="0"/>
          </a:p>
          <a:p>
            <a:r>
              <a:rPr lang="en-GB" altLang="en-US" sz="1800" dirty="0"/>
              <a:t>The two main databases are </a:t>
            </a:r>
            <a:r>
              <a:rPr lang="en-GB" altLang="en-US" sz="1800" dirty="0">
                <a:hlinkClick r:id="rId3">
                  <a:extLst>
                    <a:ext uri="{A12FA001-AC4F-418D-AE19-62706E023703}">
                      <ahyp:hlinkClr xmlns:ahyp="http://schemas.microsoft.com/office/drawing/2018/hyperlinkcolor" val="tx"/>
                    </a:ext>
                  </a:extLst>
                </a:hlinkClick>
              </a:rPr>
              <a:t>Nexis</a:t>
            </a:r>
            <a:r>
              <a:rPr lang="en-GB" altLang="en-US" sz="1800" dirty="0"/>
              <a:t> and Gale News (on </a:t>
            </a:r>
            <a:r>
              <a:rPr lang="en-GB" altLang="en-US" sz="1800" dirty="0">
                <a:hlinkClick r:id="rId4">
                  <a:extLst>
                    <a:ext uri="{A12FA001-AC4F-418D-AE19-62706E023703}">
                      <ahyp:hlinkClr xmlns:ahyp="http://schemas.microsoft.com/office/drawing/2018/hyperlinkcolor" val="tx"/>
                    </a:ext>
                  </a:extLst>
                </a:hlinkClick>
              </a:rPr>
              <a:t>Gale Reference Complete</a:t>
            </a:r>
            <a:r>
              <a:rPr lang="en-GB" altLang="en-US" sz="1800" dirty="0"/>
              <a:t>).  We subscribe to current content and digital archives (going back to the seventeenth century).  </a:t>
            </a:r>
          </a:p>
          <a:p>
            <a:r>
              <a:rPr lang="en-GB" altLang="en-US" sz="1800" dirty="0"/>
              <a:t>See the </a:t>
            </a:r>
            <a:r>
              <a:rPr lang="en-GB" altLang="en-US" sz="1800" dirty="0">
                <a:hlinkClick r:id="rId5">
                  <a:extLst>
                    <a:ext uri="{A12FA001-AC4F-418D-AE19-62706E023703}">
                      <ahyp:hlinkClr xmlns:ahyp="http://schemas.microsoft.com/office/drawing/2018/hyperlinkcolor" val="tx"/>
                    </a:ext>
                  </a:extLst>
                </a:hlinkClick>
              </a:rPr>
              <a:t>newspapers page </a:t>
            </a:r>
            <a:r>
              <a:rPr lang="en-GB" altLang="en-US" sz="1800" dirty="0"/>
              <a:t>for selected titles.</a:t>
            </a:r>
          </a:p>
          <a:p>
            <a:endParaRPr lang="en-US" sz="1800" dirty="0"/>
          </a:p>
          <a:p>
            <a:r>
              <a:rPr lang="en-US" sz="1400" dirty="0"/>
              <a:t>Photo by </a:t>
            </a:r>
            <a:r>
              <a:rPr lang="en-US" sz="1400" dirty="0" err="1">
                <a:hlinkClick r:id="rId6"/>
              </a:rPr>
              <a:t>Mr</a:t>
            </a:r>
            <a:r>
              <a:rPr lang="en-US" sz="1400" dirty="0">
                <a:hlinkClick r:id="rId6"/>
              </a:rPr>
              <a:t> Cup / Fabien </a:t>
            </a:r>
            <a:r>
              <a:rPr lang="en-US" sz="1400" dirty="0" err="1">
                <a:hlinkClick r:id="rId6"/>
              </a:rPr>
              <a:t>Barral</a:t>
            </a:r>
            <a:r>
              <a:rPr lang="en-US" sz="1400" dirty="0"/>
              <a:t> on </a:t>
            </a:r>
            <a:r>
              <a:rPr lang="en-US" sz="1400" dirty="0" err="1">
                <a:hlinkClick r:id="rId7"/>
              </a:rPr>
              <a:t>Unsplash</a:t>
            </a:r>
            <a:r>
              <a:rPr lang="en-US" sz="1400" dirty="0"/>
              <a:t> </a:t>
            </a:r>
            <a:endParaRPr lang="en-GB" sz="1400"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819785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79B35-66BF-4148-A6A9-F1B2F5755A31}"/>
              </a:ext>
            </a:extLst>
          </p:cNvPr>
          <p:cNvSpPr>
            <a:spLocks noGrp="1"/>
          </p:cNvSpPr>
          <p:nvPr>
            <p:ph type="title"/>
          </p:nvPr>
        </p:nvSpPr>
        <p:spPr/>
        <p:txBody>
          <a:bodyPr/>
          <a:lstStyle/>
          <a:p>
            <a:r>
              <a:rPr lang="en-GB" dirty="0"/>
              <a:t>Searching for journals in the library collection</a:t>
            </a:r>
          </a:p>
        </p:txBody>
      </p:sp>
      <p:sp>
        <p:nvSpPr>
          <p:cNvPr id="5" name="Content Placeholder 4">
            <a:extLst>
              <a:ext uri="{FF2B5EF4-FFF2-40B4-BE49-F238E27FC236}">
                <a16:creationId xmlns:a16="http://schemas.microsoft.com/office/drawing/2014/main" id="{30CE1222-0C98-468E-9388-CA24283D4A20}"/>
              </a:ext>
            </a:extLst>
          </p:cNvPr>
          <p:cNvSpPr>
            <a:spLocks noGrp="1"/>
          </p:cNvSpPr>
          <p:nvPr>
            <p:ph sz="half" idx="1"/>
          </p:nvPr>
        </p:nvSpPr>
        <p:spPr/>
        <p:txBody>
          <a:bodyPr>
            <a:normAutofit/>
          </a:bodyPr>
          <a:lstStyle/>
          <a:p>
            <a:pPr marL="0" indent="0">
              <a:buNone/>
            </a:pPr>
            <a:endParaRPr lang="en-GB" sz="1600" dirty="0"/>
          </a:p>
          <a:p>
            <a:pPr marL="0" indent="0">
              <a:buNone/>
            </a:pPr>
            <a:endParaRPr lang="en-GB" sz="1600" dirty="0"/>
          </a:p>
          <a:p>
            <a:pPr marL="0" indent="0">
              <a:buNone/>
            </a:pPr>
            <a:r>
              <a:rPr lang="en-GB" sz="1800" dirty="0"/>
              <a:t>Choose the Specific search under the main search box on the library home page.</a:t>
            </a:r>
          </a:p>
          <a:p>
            <a:pPr marL="0" indent="0">
              <a:buNone/>
            </a:pPr>
            <a:r>
              <a:rPr lang="en-GB" sz="1800" dirty="0"/>
              <a:t>Choose journals.</a:t>
            </a:r>
          </a:p>
          <a:p>
            <a:pPr marL="0" indent="0">
              <a:buNone/>
            </a:pPr>
            <a:r>
              <a:rPr lang="en-GB" sz="1800" dirty="0"/>
              <a:t>You will see a search box or an option to browse the library’s ejournal collection.</a:t>
            </a:r>
          </a:p>
          <a:p>
            <a:pPr marL="0" indent="0">
              <a:buNone/>
            </a:pPr>
            <a:r>
              <a:rPr lang="en-GB" sz="1800" dirty="0"/>
              <a:t>The search box will look for print and online versions of journals (the library often has print back – older – copies as well as online access to the most recent articles.</a:t>
            </a:r>
          </a:p>
          <a:p>
            <a:pPr marL="0" indent="0">
              <a:buNone/>
            </a:pPr>
            <a:r>
              <a:rPr lang="en-GB" sz="1800" dirty="0"/>
              <a:t>The browse option is only for online journals</a:t>
            </a:r>
          </a:p>
        </p:txBody>
      </p:sp>
      <p:pic>
        <p:nvPicPr>
          <p:cNvPr id="3" name="Content Placeholder 2" descr="Screenshot of the journal search box">
            <a:extLst>
              <a:ext uri="{FF2B5EF4-FFF2-40B4-BE49-F238E27FC236}">
                <a16:creationId xmlns:a16="http://schemas.microsoft.com/office/drawing/2014/main" id="{D294B37E-2425-4A80-B0F9-25BBDEDF8783}"/>
              </a:ext>
            </a:extLst>
          </p:cNvPr>
          <p:cNvPicPr>
            <a:picLocks noGrp="1" noChangeAspect="1"/>
          </p:cNvPicPr>
          <p:nvPr>
            <p:ph sz="half" idx="2"/>
          </p:nvPr>
        </p:nvPicPr>
        <p:blipFill>
          <a:blip r:embed="rId3"/>
          <a:stretch>
            <a:fillRect/>
          </a:stretch>
        </p:blipFill>
        <p:spPr>
          <a:xfrm>
            <a:off x="6172200" y="3351805"/>
            <a:ext cx="5181600" cy="1081490"/>
          </a:xfrm>
        </p:spPr>
      </p:pic>
    </p:spTree>
    <p:extLst>
      <p:ext uri="{BB962C8B-B14F-4D97-AF65-F5344CB8AC3E}">
        <p14:creationId xmlns:p14="http://schemas.microsoft.com/office/powerpoint/2010/main" val="146406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051B-0DC9-4C4B-BEFE-2C24CCFB73C2}"/>
              </a:ext>
            </a:extLst>
          </p:cNvPr>
          <p:cNvSpPr>
            <a:spLocks noGrp="1"/>
          </p:cNvSpPr>
          <p:nvPr>
            <p:ph type="title"/>
          </p:nvPr>
        </p:nvSpPr>
        <p:spPr/>
        <p:txBody>
          <a:bodyPr/>
          <a:lstStyle/>
          <a:p>
            <a:r>
              <a:rPr lang="en-GB" dirty="0"/>
              <a:t>Main Library floors and zoning </a:t>
            </a:r>
          </a:p>
        </p:txBody>
      </p:sp>
      <p:pic>
        <p:nvPicPr>
          <p:cNvPr id="6" name="Content Placeholder 5" descr="Photo of bookshelves on the upper floors of the library">
            <a:extLst>
              <a:ext uri="{FF2B5EF4-FFF2-40B4-BE49-F238E27FC236}">
                <a16:creationId xmlns:a16="http://schemas.microsoft.com/office/drawing/2014/main" id="{B13044DA-8C08-44BF-8DCD-F57F39D3DF8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41979"/>
            <a:ext cx="5181600" cy="3701142"/>
          </a:xfrm>
        </p:spPr>
      </p:pic>
      <p:sp>
        <p:nvSpPr>
          <p:cNvPr id="4" name="Content Placeholder 3">
            <a:extLst>
              <a:ext uri="{FF2B5EF4-FFF2-40B4-BE49-F238E27FC236}">
                <a16:creationId xmlns:a16="http://schemas.microsoft.com/office/drawing/2014/main" id="{EDC0F058-11F9-4A9E-A02D-A50EF49C4E5A}"/>
              </a:ext>
            </a:extLst>
          </p:cNvPr>
          <p:cNvSpPr>
            <a:spLocks noGrp="1"/>
          </p:cNvSpPr>
          <p:nvPr>
            <p:ph sz="half" idx="2"/>
          </p:nvPr>
        </p:nvSpPr>
        <p:spPr>
          <a:xfrm>
            <a:off x="6172202" y="1538719"/>
            <a:ext cx="5181600" cy="4568296"/>
          </a:xfrm>
        </p:spPr>
        <p:txBody>
          <a:bodyPr>
            <a:noAutofit/>
          </a:bodyPr>
          <a:lstStyle/>
          <a:p>
            <a:endParaRPr lang="en-GB" sz="1800" dirty="0"/>
          </a:p>
          <a:p>
            <a:pPr marL="0" indent="0">
              <a:buNone/>
            </a:pPr>
            <a:endParaRPr lang="en-GB" sz="1800" dirty="0"/>
          </a:p>
          <a:p>
            <a:r>
              <a:rPr lang="en-GB" sz="1400" dirty="0"/>
              <a:t>The library has 12 floors with furniture and spaces for studying, print material (books, journals, maps), library equipment (self-issue machines. photocopiers, scanners and laptops) and people who can help you. </a:t>
            </a:r>
          </a:p>
          <a:p>
            <a:r>
              <a:rPr lang="en-GB" sz="1400" dirty="0"/>
              <a:t>The lower floors are designed for group study and social learning.  You’ll find lots of soft seating and relaxed spaces. </a:t>
            </a:r>
          </a:p>
          <a:p>
            <a:r>
              <a:rPr lang="en-GB" sz="1400" dirty="0"/>
              <a:t>The main entrance is on level 2 where you will find the welcome desk and staff who can help you.</a:t>
            </a:r>
          </a:p>
          <a:p>
            <a:r>
              <a:rPr lang="en-GB" sz="1400" dirty="0"/>
              <a:t>The building is zoned for noise; the higher floors are for quiet and silent individual study.</a:t>
            </a:r>
          </a:p>
          <a:p>
            <a:r>
              <a:rPr lang="en-GB" sz="1400" dirty="0"/>
              <a:t>There are floor plans of the spaces on our web pages </a:t>
            </a:r>
            <a:r>
              <a:rPr lang="en-GB" sz="1400" dirty="0">
                <a:hlinkClick r:id="rId3"/>
              </a:rPr>
              <a:t>https://www.gla.ac.uk/myglasgow/library/floorplans/</a:t>
            </a:r>
            <a:r>
              <a:rPr lang="en-GB" sz="1400" dirty="0"/>
              <a:t> which show the main subject collections housed on each floor</a:t>
            </a:r>
          </a:p>
          <a:p>
            <a:pPr marL="0" indent="0">
              <a:buNone/>
            </a:pPr>
            <a:endParaRPr lang="en-GB" sz="2000" dirty="0"/>
          </a:p>
        </p:txBody>
      </p:sp>
    </p:spTree>
    <p:extLst>
      <p:ext uri="{BB962C8B-B14F-4D97-AF65-F5344CB8AC3E}">
        <p14:creationId xmlns:p14="http://schemas.microsoft.com/office/powerpoint/2010/main" val="3507779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79B35-66BF-4148-A6A9-F1B2F5755A31}"/>
              </a:ext>
            </a:extLst>
          </p:cNvPr>
          <p:cNvSpPr>
            <a:spLocks noGrp="1"/>
          </p:cNvSpPr>
          <p:nvPr>
            <p:ph type="title"/>
          </p:nvPr>
        </p:nvSpPr>
        <p:spPr/>
        <p:txBody>
          <a:bodyPr/>
          <a:lstStyle/>
          <a:p>
            <a:r>
              <a:rPr lang="en-GB" dirty="0"/>
              <a:t>Example of a journal record</a:t>
            </a:r>
          </a:p>
        </p:txBody>
      </p:sp>
      <p:pic>
        <p:nvPicPr>
          <p:cNvPr id="7" name="Content Placeholder 6" descr="Screenshot of a journal record">
            <a:extLst>
              <a:ext uri="{FF2B5EF4-FFF2-40B4-BE49-F238E27FC236}">
                <a16:creationId xmlns:a16="http://schemas.microsoft.com/office/drawing/2014/main" id="{2999B98B-0329-4B65-BF42-4D6F6682D8D2}"/>
              </a:ext>
            </a:extLst>
          </p:cNvPr>
          <p:cNvPicPr>
            <a:picLocks noGrp="1" noChangeAspect="1"/>
          </p:cNvPicPr>
          <p:nvPr>
            <p:ph sz="half" idx="1"/>
          </p:nvPr>
        </p:nvPicPr>
        <p:blipFill>
          <a:blip r:embed="rId3"/>
          <a:stretch>
            <a:fillRect/>
          </a:stretch>
        </p:blipFill>
        <p:spPr>
          <a:xfrm>
            <a:off x="838200" y="2933988"/>
            <a:ext cx="5181600" cy="1917124"/>
          </a:xfrm>
        </p:spPr>
      </p:pic>
      <p:sp>
        <p:nvSpPr>
          <p:cNvPr id="6" name="Content Placeholder 5">
            <a:extLst>
              <a:ext uri="{FF2B5EF4-FFF2-40B4-BE49-F238E27FC236}">
                <a16:creationId xmlns:a16="http://schemas.microsoft.com/office/drawing/2014/main" id="{EFC52435-0161-44B2-A413-B5A99FB5A1AE}"/>
              </a:ext>
            </a:extLst>
          </p:cNvPr>
          <p:cNvSpPr>
            <a:spLocks noGrp="1"/>
          </p:cNvSpPr>
          <p:nvPr>
            <p:ph sz="half" idx="2"/>
          </p:nvPr>
        </p:nvSpPr>
        <p:spPr>
          <a:xfrm>
            <a:off x="6770077" y="1479555"/>
            <a:ext cx="5181600" cy="4568296"/>
          </a:xfrm>
        </p:spPr>
        <p:txBody>
          <a:bodyPr>
            <a:noAutofit/>
          </a:bodyPr>
          <a:lstStyle/>
          <a:p>
            <a:pPr marL="0" indent="0">
              <a:buNone/>
            </a:pPr>
            <a:r>
              <a:rPr lang="en-GB" sz="1600" dirty="0"/>
              <a:t>The library has access to journals from several sources- for example from database subscriptions or direct from the publisher.</a:t>
            </a:r>
          </a:p>
          <a:p>
            <a:pPr marL="0" indent="0">
              <a:buNone/>
            </a:pPr>
            <a:endParaRPr lang="en-GB" sz="1600" dirty="0"/>
          </a:p>
          <a:p>
            <a:pPr marL="0" indent="0">
              <a:buNone/>
            </a:pPr>
            <a:r>
              <a:rPr lang="en-GB" sz="1600" dirty="0"/>
              <a:t>In this example, we have access to journal content for the </a:t>
            </a:r>
            <a:r>
              <a:rPr lang="en-US" sz="1600" i="1" dirty="0"/>
              <a:t>The Annals of the American Academy of Political and Social Science</a:t>
            </a:r>
            <a:r>
              <a:rPr lang="en-GB" sz="1600" i="1" dirty="0"/>
              <a:t> </a:t>
            </a:r>
            <a:r>
              <a:rPr lang="en-GB" sz="1600" dirty="0"/>
              <a:t>from a variety of sources:</a:t>
            </a:r>
          </a:p>
          <a:p>
            <a:r>
              <a:rPr lang="en-GB" sz="1600" dirty="0"/>
              <a:t>The publisher (SAGE) backfile and current content</a:t>
            </a:r>
          </a:p>
          <a:p>
            <a:r>
              <a:rPr lang="en-GB" sz="1600" dirty="0"/>
              <a:t>The databases </a:t>
            </a:r>
            <a:r>
              <a:rPr lang="en-GB" sz="1600" dirty="0" err="1"/>
              <a:t>HeinOnline</a:t>
            </a:r>
            <a:r>
              <a:rPr lang="en-GB" sz="1600" dirty="0"/>
              <a:t>, JSTOR and Gale Academic </a:t>
            </a:r>
            <a:r>
              <a:rPr lang="en-GB" sz="1600" dirty="0" err="1"/>
              <a:t>Onefile</a:t>
            </a:r>
            <a:endParaRPr lang="en-GB" sz="1600" dirty="0"/>
          </a:p>
          <a:p>
            <a:r>
              <a:rPr lang="en-GB" sz="1600" dirty="0"/>
              <a:t>You can access the content from any of these sources.  Check the coverage dates which differ across sources.</a:t>
            </a:r>
          </a:p>
          <a:p>
            <a:r>
              <a:rPr lang="en-GB" sz="1600" dirty="0"/>
              <a:t>Click on the hyperlinks to access the journal</a:t>
            </a:r>
          </a:p>
          <a:p>
            <a:pPr marL="0" indent="0">
              <a:buNone/>
            </a:pPr>
            <a:r>
              <a:rPr lang="en-GB" sz="1600" dirty="0"/>
              <a:t> </a:t>
            </a:r>
          </a:p>
        </p:txBody>
      </p:sp>
    </p:spTree>
    <p:extLst>
      <p:ext uri="{BB962C8B-B14F-4D97-AF65-F5344CB8AC3E}">
        <p14:creationId xmlns:p14="http://schemas.microsoft.com/office/powerpoint/2010/main" val="3504035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F0DA-C2E2-442F-A9BE-98F7C9942810}"/>
              </a:ext>
            </a:extLst>
          </p:cNvPr>
          <p:cNvSpPr>
            <a:spLocks noGrp="1"/>
          </p:cNvSpPr>
          <p:nvPr>
            <p:ph type="title"/>
          </p:nvPr>
        </p:nvSpPr>
        <p:spPr/>
        <p:txBody>
          <a:bodyPr/>
          <a:lstStyle/>
          <a:p>
            <a:r>
              <a:rPr lang="en-GB" dirty="0"/>
              <a:t>EndNote for referencing</a:t>
            </a:r>
          </a:p>
        </p:txBody>
      </p:sp>
      <p:pic>
        <p:nvPicPr>
          <p:cNvPr id="6" name="Content Placeholder 5" descr="A photo of a computer, notebook, pair of glasses and a pen">
            <a:extLst>
              <a:ext uri="{FF2B5EF4-FFF2-40B4-BE49-F238E27FC236}">
                <a16:creationId xmlns:a16="http://schemas.microsoft.com/office/drawing/2014/main" id="{55118560-6A5E-42F5-8821-9A395B21905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162092"/>
            <a:ext cx="5181600" cy="3460917"/>
          </a:xfrm>
        </p:spPr>
      </p:pic>
      <p:sp>
        <p:nvSpPr>
          <p:cNvPr id="4" name="Content Placeholder 3">
            <a:extLst>
              <a:ext uri="{FF2B5EF4-FFF2-40B4-BE49-F238E27FC236}">
                <a16:creationId xmlns:a16="http://schemas.microsoft.com/office/drawing/2014/main" id="{8A304A9E-3017-48B9-966C-6F4FC1844EA1}"/>
              </a:ext>
            </a:extLst>
          </p:cNvPr>
          <p:cNvSpPr>
            <a:spLocks noGrp="1"/>
          </p:cNvSpPr>
          <p:nvPr>
            <p:ph sz="half" idx="2"/>
          </p:nvPr>
        </p:nvSpPr>
        <p:spPr/>
        <p:txBody>
          <a:bodyPr>
            <a:noAutofit/>
          </a:bodyPr>
          <a:lstStyle/>
          <a:p>
            <a:r>
              <a:rPr lang="en-US" sz="1600" dirty="0"/>
              <a:t>Consider using EndNote or another reference management system to help you manage your reference lists and bibliographies </a:t>
            </a:r>
          </a:p>
          <a:p>
            <a:r>
              <a:rPr lang="en-US" sz="1600" dirty="0"/>
              <a:t>EndNote is already installed on all student computers on campus and is available via remote desktop services</a:t>
            </a:r>
          </a:p>
          <a:p>
            <a:r>
              <a:rPr lang="en-US" sz="1600" dirty="0"/>
              <a:t>You can download a copy for free to install on your own device</a:t>
            </a:r>
          </a:p>
          <a:p>
            <a:r>
              <a:rPr lang="en-US" sz="1600" dirty="0"/>
              <a:t>There is information and help guides on our web pages </a:t>
            </a:r>
            <a:r>
              <a:rPr lang="en-US" sz="1600" dirty="0">
                <a:hlinkClick r:id="rId3"/>
              </a:rPr>
              <a:t>https://www.gla.ac.uk/myglasgow/library/help/endnote/</a:t>
            </a:r>
            <a:endParaRPr lang="en-US" sz="1600" dirty="0"/>
          </a:p>
          <a:p>
            <a:r>
              <a:rPr lang="en-US" sz="1600" dirty="0"/>
              <a:t>There are plenty of videos and guidance on the </a:t>
            </a:r>
            <a:r>
              <a:rPr lang="en-US" sz="1600" dirty="0" err="1"/>
              <a:t>EndNoteTraining</a:t>
            </a:r>
            <a:r>
              <a:rPr lang="en-US" sz="1600" dirty="0"/>
              <a:t> YouTube channel </a:t>
            </a:r>
            <a:r>
              <a:rPr lang="en-US" sz="1600" dirty="0">
                <a:hlinkClick r:id="rId4"/>
              </a:rPr>
              <a:t>https://www.youtube.com/channel/UCdTDZ4RUT9Jl81oRhpEIIxA</a:t>
            </a:r>
            <a:r>
              <a:rPr lang="en-US" sz="1600" dirty="0"/>
              <a:t> and the Clarivate pages </a:t>
            </a:r>
            <a:r>
              <a:rPr lang="en-US" sz="1600" dirty="0">
                <a:hlinkClick r:id="rId5"/>
              </a:rPr>
              <a:t>https://clarivate.libguides.com/endnote_training/home</a:t>
            </a:r>
            <a:endParaRPr lang="en-US" sz="1600" dirty="0"/>
          </a:p>
          <a:p>
            <a:pPr marL="0" indent="0">
              <a:buNone/>
            </a:pPr>
            <a:endParaRPr lang="en-US" sz="1400" dirty="0"/>
          </a:p>
          <a:p>
            <a:r>
              <a:rPr lang="en-US" sz="1400" dirty="0"/>
              <a:t>Photo by </a:t>
            </a:r>
            <a:r>
              <a:rPr lang="en-US" sz="1400" dirty="0">
                <a:hlinkClick r:id="rId6"/>
              </a:rPr>
              <a:t>Trent Erwin</a:t>
            </a:r>
            <a:r>
              <a:rPr lang="en-US" sz="1400" dirty="0"/>
              <a:t> on </a:t>
            </a:r>
            <a:r>
              <a:rPr lang="en-US" sz="1400" dirty="0" err="1">
                <a:hlinkClick r:id="rId7"/>
              </a:rPr>
              <a:t>Unsplash</a:t>
            </a:r>
            <a:r>
              <a:rPr lang="en-US" sz="1400" dirty="0"/>
              <a:t> </a:t>
            </a:r>
            <a:endParaRPr lang="en-GB" sz="1400" dirty="0"/>
          </a:p>
        </p:txBody>
      </p:sp>
    </p:spTree>
    <p:extLst>
      <p:ext uri="{BB962C8B-B14F-4D97-AF65-F5344CB8AC3E}">
        <p14:creationId xmlns:p14="http://schemas.microsoft.com/office/powerpoint/2010/main" val="1517738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D5E8-D112-44F7-865A-5C03A72DE760}"/>
              </a:ext>
            </a:extLst>
          </p:cNvPr>
          <p:cNvSpPr>
            <a:spLocks noGrp="1"/>
          </p:cNvSpPr>
          <p:nvPr>
            <p:ph type="title"/>
          </p:nvPr>
        </p:nvSpPr>
        <p:spPr/>
        <p:txBody>
          <a:bodyPr/>
          <a:lstStyle/>
          <a:p>
            <a:r>
              <a:rPr lang="en-GB" dirty="0"/>
              <a:t>Functions of EndNote</a:t>
            </a:r>
          </a:p>
        </p:txBody>
      </p:sp>
      <p:pic>
        <p:nvPicPr>
          <p:cNvPr id="5" name="Content Placeholder 4" descr="Screenshot of the EndNote database">
            <a:extLst>
              <a:ext uri="{FF2B5EF4-FFF2-40B4-BE49-F238E27FC236}">
                <a16:creationId xmlns:a16="http://schemas.microsoft.com/office/drawing/2014/main" id="{70418C3F-1D51-4E9C-BEAE-AB76C2083746}"/>
              </a:ext>
            </a:extLst>
          </p:cNvPr>
          <p:cNvPicPr>
            <a:picLocks noGrp="1" noChangeAspect="1"/>
          </p:cNvPicPr>
          <p:nvPr>
            <p:ph sz="half" idx="1"/>
          </p:nvPr>
        </p:nvPicPr>
        <p:blipFill>
          <a:blip r:embed="rId2"/>
          <a:stretch>
            <a:fillRect/>
          </a:stretch>
        </p:blipFill>
        <p:spPr>
          <a:xfrm>
            <a:off x="838200" y="2551997"/>
            <a:ext cx="5181600" cy="2681106"/>
          </a:xfrm>
          <a:prstGeom prst="rect">
            <a:avLst/>
          </a:prstGeom>
        </p:spPr>
      </p:pic>
      <p:sp>
        <p:nvSpPr>
          <p:cNvPr id="4" name="Content Placeholder 3">
            <a:extLst>
              <a:ext uri="{FF2B5EF4-FFF2-40B4-BE49-F238E27FC236}">
                <a16:creationId xmlns:a16="http://schemas.microsoft.com/office/drawing/2014/main" id="{F178E4DF-2EE8-4AE2-A68A-9AEB04695BF3}"/>
              </a:ext>
            </a:extLst>
          </p:cNvPr>
          <p:cNvSpPr>
            <a:spLocks noGrp="1"/>
          </p:cNvSpPr>
          <p:nvPr>
            <p:ph sz="half" idx="2"/>
          </p:nvPr>
        </p:nvSpPr>
        <p:spPr/>
        <p:txBody>
          <a:bodyPr>
            <a:noAutofit/>
          </a:bodyPr>
          <a:lstStyle/>
          <a:p>
            <a:pPr marL="285744" indent="-285744">
              <a:buFont typeface="Arial" panose="020B0604020202020204" pitchFamily="34" charset="0"/>
              <a:buChar char="•"/>
            </a:pPr>
            <a:endParaRPr lang="en-GB" sz="1800" dirty="0"/>
          </a:p>
          <a:p>
            <a:pPr marL="285744" indent="-285744">
              <a:buFont typeface="Arial" panose="020B0604020202020204" pitchFamily="34" charset="0"/>
              <a:buChar char="•"/>
            </a:pPr>
            <a:endParaRPr lang="en-GB" sz="1800" dirty="0"/>
          </a:p>
          <a:p>
            <a:pPr marL="285744" indent="-285744">
              <a:buFont typeface="Arial" panose="020B0604020202020204" pitchFamily="34" charset="0"/>
              <a:buChar char="•"/>
            </a:pPr>
            <a:r>
              <a:rPr lang="en-GB" sz="1800" dirty="0"/>
              <a:t>Download citations directly from many library article databases. Methods for saving records vary depending upon the database used.</a:t>
            </a:r>
          </a:p>
          <a:p>
            <a:pPr marL="285744" indent="-285744">
              <a:buFont typeface="Arial" panose="020B0604020202020204" pitchFamily="34" charset="0"/>
              <a:buChar char="•"/>
            </a:pPr>
            <a:r>
              <a:rPr lang="en-GB" sz="1800" dirty="0"/>
              <a:t>Use the "Collect" tab to import citations</a:t>
            </a:r>
          </a:p>
          <a:p>
            <a:pPr marL="285744" indent="-285744">
              <a:buFont typeface="Arial" panose="020B0604020202020204" pitchFamily="34" charset="0"/>
              <a:buChar char="•"/>
            </a:pPr>
            <a:r>
              <a:rPr lang="en-GB" sz="1800" dirty="0"/>
              <a:t>Use the "Organize" tab to manage your folders and share folders with collaborators.</a:t>
            </a:r>
          </a:p>
          <a:p>
            <a:pPr marL="285744" indent="-285744">
              <a:buFont typeface="Arial" panose="020B0604020202020204" pitchFamily="34" charset="0"/>
              <a:buChar char="•"/>
            </a:pPr>
            <a:r>
              <a:rPr lang="en-GB" sz="1800" dirty="0"/>
              <a:t>Use the "Format" tab to generate bibliographies</a:t>
            </a:r>
          </a:p>
          <a:p>
            <a:pPr marL="285744" indent="-285744">
              <a:buFont typeface="Arial" panose="020B0604020202020204" pitchFamily="34" charset="0"/>
              <a:buChar char="•"/>
            </a:pPr>
            <a:r>
              <a:rPr lang="en-GB" sz="1800" dirty="0"/>
              <a:t>Download the Cite While You Write plug-in to use your EndNote references in Microsoft Word.  </a:t>
            </a:r>
          </a:p>
        </p:txBody>
      </p:sp>
    </p:spTree>
    <p:extLst>
      <p:ext uri="{BB962C8B-B14F-4D97-AF65-F5344CB8AC3E}">
        <p14:creationId xmlns:p14="http://schemas.microsoft.com/office/powerpoint/2010/main" val="3481304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79B35-66BF-4148-A6A9-F1B2F5755A31}"/>
              </a:ext>
            </a:extLst>
          </p:cNvPr>
          <p:cNvSpPr>
            <a:spLocks noGrp="1"/>
          </p:cNvSpPr>
          <p:nvPr>
            <p:ph type="title"/>
          </p:nvPr>
        </p:nvSpPr>
        <p:spPr/>
        <p:txBody>
          <a:bodyPr>
            <a:normAutofit/>
          </a:bodyPr>
          <a:lstStyle/>
          <a:p>
            <a:r>
              <a:rPr lang="en-GB" dirty="0"/>
              <a:t>How to get access to material that the library does not have</a:t>
            </a:r>
          </a:p>
        </p:txBody>
      </p:sp>
      <p:sp>
        <p:nvSpPr>
          <p:cNvPr id="5" name="Content Placeholder 4">
            <a:extLst>
              <a:ext uri="{FF2B5EF4-FFF2-40B4-BE49-F238E27FC236}">
                <a16:creationId xmlns:a16="http://schemas.microsoft.com/office/drawing/2014/main" id="{30CE1222-0C98-468E-9388-CA24283D4A20}"/>
              </a:ext>
            </a:extLst>
          </p:cNvPr>
          <p:cNvSpPr>
            <a:spLocks noGrp="1"/>
          </p:cNvSpPr>
          <p:nvPr>
            <p:ph sz="quarter" idx="13"/>
          </p:nvPr>
        </p:nvSpPr>
        <p:spPr/>
        <p:txBody>
          <a:bodyPr>
            <a:normAutofit/>
          </a:bodyPr>
          <a:lstStyle/>
          <a:p>
            <a:pPr marL="0" indent="0">
              <a:buNone/>
            </a:pPr>
            <a:endParaRPr lang="en-GB" sz="1600" dirty="0"/>
          </a:p>
          <a:p>
            <a:r>
              <a:rPr lang="en-GB" sz="1800" dirty="0"/>
              <a:t>Please use the library web pages to find books, journals and information in databases. </a:t>
            </a:r>
          </a:p>
          <a:p>
            <a:r>
              <a:rPr lang="en-GB" sz="1800" dirty="0"/>
              <a:t>If you start from the library pages, you will be prompted for your GUID and password for access to the full text.</a:t>
            </a:r>
          </a:p>
          <a:p>
            <a:r>
              <a:rPr lang="en-GB" sz="1800" dirty="0"/>
              <a:t>Double check our journal holdings and on Library Search, for any material that you are having difficulty accessing in full text.</a:t>
            </a:r>
          </a:p>
          <a:p>
            <a:r>
              <a:rPr lang="en-GB" sz="1800" dirty="0"/>
              <a:t>If we do not have access to an article you need you can request it and we will send you a scanned copy. For details of the Inter Library Loan service (for both books and journal articles), see here </a:t>
            </a:r>
            <a:r>
              <a:rPr lang="en-GB" sz="1800" dirty="0">
                <a:hlinkClick r:id="rId3"/>
              </a:rPr>
              <a:t>https://www.gla.ac.uk/myglasgow/library/interlibraryloans/</a:t>
            </a:r>
            <a:endParaRPr lang="en-GB" sz="1800" dirty="0"/>
          </a:p>
          <a:p>
            <a:r>
              <a:rPr lang="en-GB" sz="1800" dirty="0"/>
              <a:t>You can also request that the library purchases any books that we don’t have which you need.  Use the online </a:t>
            </a:r>
            <a:r>
              <a:rPr lang="en-GB" sz="1800" dirty="0">
                <a:hlinkClick r:id="rId4"/>
              </a:rPr>
              <a:t>Book Suggestion Form </a:t>
            </a:r>
            <a:r>
              <a:rPr lang="en-GB" sz="1800" dirty="0"/>
              <a:t>or email your College Librarian, Lynn Irvine </a:t>
            </a:r>
            <a:r>
              <a:rPr lang="en-GB" sz="1800" dirty="0">
                <a:hlinkClick r:id="rId5"/>
              </a:rPr>
              <a:t>lynn.Irvine@glasgow.ac.uk</a:t>
            </a:r>
            <a:r>
              <a:rPr lang="en-GB" sz="1800" dirty="0"/>
              <a:t>    </a:t>
            </a:r>
          </a:p>
        </p:txBody>
      </p:sp>
    </p:spTree>
    <p:extLst>
      <p:ext uri="{BB962C8B-B14F-4D97-AF65-F5344CB8AC3E}">
        <p14:creationId xmlns:p14="http://schemas.microsoft.com/office/powerpoint/2010/main" val="2919654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39333"/>
          </a:xfrm>
          <a:prstGeom prst="rect">
            <a:avLst/>
          </a:prstGeom>
        </p:spPr>
      </p:pic>
      <p:graphicFrame>
        <p:nvGraphicFramePr>
          <p:cNvPr id="2" name="Diagram 1">
            <a:extLst>
              <a:ext uri="{FF2B5EF4-FFF2-40B4-BE49-F238E27FC236}">
                <a16:creationId xmlns:a16="http://schemas.microsoft.com/office/drawing/2014/main" id="{A85B2835-5B7D-8140-8E73-5A89509AB715}"/>
              </a:ext>
              <a:ext uri="{C183D7F6-B498-43B3-948B-1728B52AA6E4}">
                <adec:decorative xmlns:adec="http://schemas.microsoft.com/office/drawing/2017/decorative" val="1"/>
              </a:ext>
            </a:extLst>
          </p:cNvPr>
          <p:cNvGraphicFramePr/>
          <p:nvPr/>
        </p:nvGraphicFramePr>
        <p:xfrm>
          <a:off x="1" y="1"/>
          <a:ext cx="1219199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92880CF9-3AA9-4AFE-A36E-47FDB5675D1A}"/>
              </a:ext>
            </a:extLst>
          </p:cNvPr>
          <p:cNvSpPr>
            <a:spLocks noGrp="1"/>
          </p:cNvSpPr>
          <p:nvPr>
            <p:ph type="title"/>
          </p:nvPr>
        </p:nvSpPr>
        <p:spPr/>
        <p:txBody>
          <a:bodyPr/>
          <a:lstStyle>
            <a:defPPr>
              <a:defRPr lang="en-US"/>
            </a:defPPr>
            <a:lvl1pPr algn="l" rtl="0" fontAlgn="base">
              <a:spcBef>
                <a:spcPct val="0"/>
              </a:spcBef>
              <a:spcAft>
                <a:spcPct val="0"/>
              </a:spcAft>
              <a:defRPr sz="3200" kern="1200">
                <a:solidFill>
                  <a:schemeClr val="tx1"/>
                </a:solidFill>
                <a:latin typeface="Arial" charset="0"/>
                <a:ea typeface="ヒラギノ角ゴ Pro W3" charset="-128"/>
                <a:cs typeface="+mn-cs"/>
              </a:defRPr>
            </a:lvl1pPr>
            <a:lvl2pPr marL="609585" algn="l" rtl="0" fontAlgn="base">
              <a:spcBef>
                <a:spcPct val="0"/>
              </a:spcBef>
              <a:spcAft>
                <a:spcPct val="0"/>
              </a:spcAft>
              <a:defRPr sz="3200" kern="1200">
                <a:solidFill>
                  <a:schemeClr val="tx1"/>
                </a:solidFill>
                <a:latin typeface="Arial" charset="0"/>
                <a:ea typeface="ヒラギノ角ゴ Pro W3" charset="-128"/>
                <a:cs typeface="+mn-cs"/>
              </a:defRPr>
            </a:lvl2pPr>
            <a:lvl3pPr marL="1219170" algn="l" rtl="0" fontAlgn="base">
              <a:spcBef>
                <a:spcPct val="0"/>
              </a:spcBef>
              <a:spcAft>
                <a:spcPct val="0"/>
              </a:spcAft>
              <a:defRPr sz="3200" kern="1200">
                <a:solidFill>
                  <a:schemeClr val="tx1"/>
                </a:solidFill>
                <a:latin typeface="Arial" charset="0"/>
                <a:ea typeface="ヒラギノ角ゴ Pro W3" charset="-128"/>
                <a:cs typeface="+mn-cs"/>
              </a:defRPr>
            </a:lvl3pPr>
            <a:lvl4pPr marL="1828754" algn="l" rtl="0" fontAlgn="base">
              <a:spcBef>
                <a:spcPct val="0"/>
              </a:spcBef>
              <a:spcAft>
                <a:spcPct val="0"/>
              </a:spcAft>
              <a:defRPr sz="3200" kern="1200">
                <a:solidFill>
                  <a:schemeClr val="tx1"/>
                </a:solidFill>
                <a:latin typeface="Arial" charset="0"/>
                <a:ea typeface="ヒラギノ角ゴ Pro W3" charset="-128"/>
                <a:cs typeface="+mn-cs"/>
              </a:defRPr>
            </a:lvl4pPr>
            <a:lvl5pPr marL="2438339" algn="l" rtl="0" fontAlgn="base">
              <a:spcBef>
                <a:spcPct val="0"/>
              </a:spcBef>
              <a:spcAft>
                <a:spcPct val="0"/>
              </a:spcAft>
              <a:defRPr sz="3200" kern="1200">
                <a:solidFill>
                  <a:schemeClr val="tx1"/>
                </a:solidFill>
                <a:latin typeface="Arial" charset="0"/>
                <a:ea typeface="ヒラギノ角ゴ Pro W3" charset="-128"/>
                <a:cs typeface="+mn-cs"/>
              </a:defRPr>
            </a:lvl5pPr>
            <a:lvl6pPr marL="3047924" algn="l" defTabSz="1219170" rtl="0" eaLnBrk="1" latinLnBrk="0" hangingPunct="1">
              <a:defRPr sz="3200" kern="1200">
                <a:solidFill>
                  <a:schemeClr val="tx1"/>
                </a:solidFill>
                <a:latin typeface="Arial" charset="0"/>
                <a:ea typeface="ヒラギノ角ゴ Pro W3" charset="-128"/>
                <a:cs typeface="+mn-cs"/>
              </a:defRPr>
            </a:lvl6pPr>
            <a:lvl7pPr marL="3657509" algn="l" defTabSz="1219170" rtl="0" eaLnBrk="1" latinLnBrk="0" hangingPunct="1">
              <a:defRPr sz="3200" kern="1200">
                <a:solidFill>
                  <a:schemeClr val="tx1"/>
                </a:solidFill>
                <a:latin typeface="Arial" charset="0"/>
                <a:ea typeface="ヒラギノ角ゴ Pro W3" charset="-128"/>
                <a:cs typeface="+mn-cs"/>
              </a:defRPr>
            </a:lvl7pPr>
            <a:lvl8pPr marL="4267093" algn="l" defTabSz="1219170" rtl="0" eaLnBrk="1" latinLnBrk="0" hangingPunct="1">
              <a:defRPr sz="3200" kern="1200">
                <a:solidFill>
                  <a:schemeClr val="tx1"/>
                </a:solidFill>
                <a:latin typeface="Arial" charset="0"/>
                <a:ea typeface="ヒラギノ角ゴ Pro W3" charset="-128"/>
                <a:cs typeface="+mn-cs"/>
              </a:defRPr>
            </a:lvl8pPr>
            <a:lvl9pPr marL="4876678" algn="l" defTabSz="1219170" rtl="0" eaLnBrk="1" latinLnBrk="0" hangingPunct="1">
              <a:defRPr sz="3200" kern="1200">
                <a:solidFill>
                  <a:schemeClr val="tx1"/>
                </a:solidFill>
                <a:latin typeface="Arial" charset="0"/>
                <a:ea typeface="ヒラギノ角ゴ Pro W3" charset="-128"/>
                <a:cs typeface="+mn-cs"/>
              </a:defRPr>
            </a:lvl9pPr>
          </a:lstStyle>
          <a:p>
            <a:r>
              <a:rPr lang="en-GB" dirty="0"/>
              <a:t>Further help and support</a:t>
            </a:r>
          </a:p>
        </p:txBody>
      </p:sp>
      <p:sp>
        <p:nvSpPr>
          <p:cNvPr id="6" name="Content Placeholder 5">
            <a:extLst>
              <a:ext uri="{FF2B5EF4-FFF2-40B4-BE49-F238E27FC236}">
                <a16:creationId xmlns:a16="http://schemas.microsoft.com/office/drawing/2014/main" id="{364F0595-C586-4CF4-ABB4-CC960B18A5AC}"/>
              </a:ext>
            </a:extLst>
          </p:cNvPr>
          <p:cNvSpPr>
            <a:spLocks noGrp="1"/>
          </p:cNvSpPr>
          <p:nvPr>
            <p:ph sz="half" idx="1"/>
          </p:nvPr>
        </p:nvSpPr>
        <p:spPr/>
        <p:txBody>
          <a:bodyPr>
            <a:noAutofit/>
          </a:bodyPr>
          <a:lstStyle>
            <a:defPPr>
              <a:defRPr lang="en-US"/>
            </a:defPPr>
            <a:lvl1pPr algn="l" rtl="0" fontAlgn="base">
              <a:spcBef>
                <a:spcPct val="0"/>
              </a:spcBef>
              <a:spcAft>
                <a:spcPct val="0"/>
              </a:spcAft>
              <a:defRPr sz="3200" kern="1200">
                <a:solidFill>
                  <a:schemeClr val="tx1"/>
                </a:solidFill>
                <a:latin typeface="Arial" charset="0"/>
                <a:ea typeface="ヒラギノ角ゴ Pro W3" charset="-128"/>
                <a:cs typeface="+mn-cs"/>
              </a:defRPr>
            </a:lvl1pPr>
            <a:lvl2pPr marL="609585" algn="l" rtl="0" fontAlgn="base">
              <a:spcBef>
                <a:spcPct val="0"/>
              </a:spcBef>
              <a:spcAft>
                <a:spcPct val="0"/>
              </a:spcAft>
              <a:defRPr sz="3200" kern="1200">
                <a:solidFill>
                  <a:schemeClr val="tx1"/>
                </a:solidFill>
                <a:latin typeface="Arial" charset="0"/>
                <a:ea typeface="ヒラギノ角ゴ Pro W3" charset="-128"/>
                <a:cs typeface="+mn-cs"/>
              </a:defRPr>
            </a:lvl2pPr>
            <a:lvl3pPr marL="1219170" algn="l" rtl="0" fontAlgn="base">
              <a:spcBef>
                <a:spcPct val="0"/>
              </a:spcBef>
              <a:spcAft>
                <a:spcPct val="0"/>
              </a:spcAft>
              <a:defRPr sz="3200" kern="1200">
                <a:solidFill>
                  <a:schemeClr val="tx1"/>
                </a:solidFill>
                <a:latin typeface="Arial" charset="0"/>
                <a:ea typeface="ヒラギノ角ゴ Pro W3" charset="-128"/>
                <a:cs typeface="+mn-cs"/>
              </a:defRPr>
            </a:lvl3pPr>
            <a:lvl4pPr marL="1828754" algn="l" rtl="0" fontAlgn="base">
              <a:spcBef>
                <a:spcPct val="0"/>
              </a:spcBef>
              <a:spcAft>
                <a:spcPct val="0"/>
              </a:spcAft>
              <a:defRPr sz="3200" kern="1200">
                <a:solidFill>
                  <a:schemeClr val="tx1"/>
                </a:solidFill>
                <a:latin typeface="Arial" charset="0"/>
                <a:ea typeface="ヒラギノ角ゴ Pro W3" charset="-128"/>
                <a:cs typeface="+mn-cs"/>
              </a:defRPr>
            </a:lvl4pPr>
            <a:lvl5pPr marL="2438339" algn="l" rtl="0" fontAlgn="base">
              <a:spcBef>
                <a:spcPct val="0"/>
              </a:spcBef>
              <a:spcAft>
                <a:spcPct val="0"/>
              </a:spcAft>
              <a:defRPr sz="3200" kern="1200">
                <a:solidFill>
                  <a:schemeClr val="tx1"/>
                </a:solidFill>
                <a:latin typeface="Arial" charset="0"/>
                <a:ea typeface="ヒラギノ角ゴ Pro W3" charset="-128"/>
                <a:cs typeface="+mn-cs"/>
              </a:defRPr>
            </a:lvl5pPr>
            <a:lvl6pPr marL="3047924" algn="l" defTabSz="1219170" rtl="0" eaLnBrk="1" latinLnBrk="0" hangingPunct="1">
              <a:defRPr sz="3200" kern="1200">
                <a:solidFill>
                  <a:schemeClr val="tx1"/>
                </a:solidFill>
                <a:latin typeface="Arial" charset="0"/>
                <a:ea typeface="ヒラギノ角ゴ Pro W3" charset="-128"/>
                <a:cs typeface="+mn-cs"/>
              </a:defRPr>
            </a:lvl6pPr>
            <a:lvl7pPr marL="3657509" algn="l" defTabSz="1219170" rtl="0" eaLnBrk="1" latinLnBrk="0" hangingPunct="1">
              <a:defRPr sz="3200" kern="1200">
                <a:solidFill>
                  <a:schemeClr val="tx1"/>
                </a:solidFill>
                <a:latin typeface="Arial" charset="0"/>
                <a:ea typeface="ヒラギノ角ゴ Pro W3" charset="-128"/>
                <a:cs typeface="+mn-cs"/>
              </a:defRPr>
            </a:lvl7pPr>
            <a:lvl8pPr marL="4267093" algn="l" defTabSz="1219170" rtl="0" eaLnBrk="1" latinLnBrk="0" hangingPunct="1">
              <a:defRPr sz="3200" kern="1200">
                <a:solidFill>
                  <a:schemeClr val="tx1"/>
                </a:solidFill>
                <a:latin typeface="Arial" charset="0"/>
                <a:ea typeface="ヒラギノ角ゴ Pro W3" charset="-128"/>
                <a:cs typeface="+mn-cs"/>
              </a:defRPr>
            </a:lvl8pPr>
            <a:lvl9pPr marL="4876678" algn="l" defTabSz="1219170" rtl="0" eaLnBrk="1" latinLnBrk="0" hangingPunct="1">
              <a:defRPr sz="3200" kern="1200">
                <a:solidFill>
                  <a:schemeClr val="tx1"/>
                </a:solidFill>
                <a:latin typeface="Arial" charset="0"/>
                <a:ea typeface="ヒラギノ角ゴ Pro W3" charset="-128"/>
                <a:cs typeface="+mn-cs"/>
              </a:defRPr>
            </a:lvl9pPr>
          </a:lstStyle>
          <a:p>
            <a:pPr marL="0" indent="0">
              <a:buNone/>
            </a:pPr>
            <a:endParaRPr lang="en-US" sz="1867" dirty="0">
              <a:latin typeface="Arial"/>
              <a:ea typeface="ヒラギノ角ゴ Pro W3"/>
              <a:cs typeface="Arial"/>
            </a:endParaRPr>
          </a:p>
          <a:p>
            <a:pPr marL="0" indent="0">
              <a:buNone/>
            </a:pPr>
            <a:endParaRPr lang="en-US" sz="1867" dirty="0">
              <a:latin typeface="Arial"/>
              <a:ea typeface="ヒラギノ角ゴ Pro W3"/>
              <a:cs typeface="Arial"/>
            </a:endParaRPr>
          </a:p>
          <a:p>
            <a:pPr marL="0" indent="0">
              <a:buNone/>
            </a:pPr>
            <a:endParaRPr lang="en-US" sz="1867" dirty="0">
              <a:latin typeface="Arial"/>
              <a:ea typeface="ヒラギノ角ゴ Pro W3"/>
              <a:cs typeface="Arial"/>
            </a:endParaRPr>
          </a:p>
          <a:p>
            <a:pPr marL="0" indent="0">
              <a:buNone/>
            </a:pPr>
            <a:r>
              <a:rPr lang="en-US" sz="1867" dirty="0">
                <a:latin typeface="Arial"/>
                <a:ea typeface="ヒラギノ角ゴ Pro W3"/>
                <a:cs typeface="Arial"/>
              </a:rPr>
              <a:t>The College Library Support Team </a:t>
            </a:r>
            <a:endParaRPr lang="en-US" sz="1867" dirty="0">
              <a:latin typeface="Arial"/>
              <a:cs typeface="Arial"/>
            </a:endParaRPr>
          </a:p>
          <a:p>
            <a:pPr marL="0" indent="0">
              <a:buNone/>
            </a:pPr>
            <a:r>
              <a:rPr lang="en-US" sz="1867" dirty="0">
                <a:latin typeface="Arial"/>
                <a:ea typeface="+mn-lt"/>
                <a:cs typeface="+mn-lt"/>
                <a:hlinkClick r:id="rId9"/>
              </a:rPr>
              <a:t>https://www.gla.ac.uk/myglasgow/library/help/collegesupport/</a:t>
            </a:r>
            <a:r>
              <a:rPr lang="en-US" sz="1867" dirty="0">
                <a:latin typeface="Arial"/>
                <a:ea typeface="+mn-lt"/>
                <a:cs typeface="+mn-lt"/>
              </a:rPr>
              <a:t> can help you to get started finding information and using library resources.  </a:t>
            </a:r>
            <a:endParaRPr lang="en-US" sz="1867" dirty="0">
              <a:latin typeface="Arial"/>
              <a:cs typeface="Arial"/>
            </a:endParaRPr>
          </a:p>
          <a:p>
            <a:pPr marL="0" indent="0">
              <a:buNone/>
            </a:pPr>
            <a:endParaRPr lang="en-US" sz="1867" dirty="0">
              <a:latin typeface="Arial"/>
              <a:ea typeface="+mn-lt"/>
              <a:cs typeface="+mn-lt"/>
            </a:endParaRPr>
          </a:p>
          <a:p>
            <a:pPr marL="0" indent="0">
              <a:buNone/>
            </a:pPr>
            <a:r>
              <a:rPr lang="en-US" sz="1867" dirty="0">
                <a:latin typeface="Arial"/>
                <a:ea typeface="+mn-lt"/>
                <a:cs typeface="+mn-lt"/>
              </a:rPr>
              <a:t>Email them for some help or to book an appointment.  </a:t>
            </a:r>
          </a:p>
          <a:p>
            <a:pPr marL="0" indent="0">
              <a:buNone/>
            </a:pPr>
            <a:endParaRPr lang="en-US" sz="1867" dirty="0">
              <a:latin typeface="Arial"/>
              <a:ea typeface="+mn-lt"/>
              <a:cs typeface="+mn-lt"/>
            </a:endParaRPr>
          </a:p>
          <a:p>
            <a:pPr marL="0" indent="0">
              <a:buNone/>
            </a:pPr>
            <a:r>
              <a:rPr lang="en-US" sz="1867" dirty="0">
                <a:latin typeface="Arial"/>
                <a:ea typeface="+mn-lt"/>
                <a:cs typeface="+mn-lt"/>
              </a:rPr>
              <a:t>Or use the generic help address </a:t>
            </a:r>
            <a:r>
              <a:rPr lang="en-US" sz="1867" dirty="0">
                <a:latin typeface="Arial"/>
                <a:ea typeface="+mn-lt"/>
                <a:cs typeface="+mn-lt"/>
                <a:hlinkClick r:id="rId10"/>
              </a:rPr>
              <a:t>library@glasgow.ac.uk</a:t>
            </a:r>
            <a:r>
              <a:rPr lang="en-US" sz="1867" dirty="0">
                <a:latin typeface="Arial"/>
                <a:ea typeface="+mn-lt"/>
                <a:cs typeface="+mn-lt"/>
              </a:rPr>
              <a:t> and staff will answer your enquiry or refer you to specialist teams who can help.</a:t>
            </a:r>
          </a:p>
          <a:p>
            <a:endParaRPr lang="en-GB" dirty="0"/>
          </a:p>
        </p:txBody>
      </p:sp>
      <p:pic>
        <p:nvPicPr>
          <p:cNvPr id="8" name="Content Placeholder 7" descr="Image of a help badge and a University of Glasgow lanyard.">
            <a:extLst>
              <a:ext uri="{FF2B5EF4-FFF2-40B4-BE49-F238E27FC236}">
                <a16:creationId xmlns:a16="http://schemas.microsoft.com/office/drawing/2014/main" id="{B7BAA147-EA17-46A1-87E3-FEEB2D406D9C}"/>
              </a:ext>
            </a:extLst>
          </p:cNvPr>
          <p:cNvPicPr>
            <a:picLocks noGrp="1" noChangeAspect="1"/>
          </p:cNvPicPr>
          <p:nvPr>
            <p:ph sz="half" idx="2"/>
          </p:nvPr>
        </p:nvPicPr>
        <p:blipFill>
          <a:blip r:embed="rId11"/>
          <a:stretch>
            <a:fillRect/>
          </a:stretch>
        </p:blipFill>
        <p:spPr>
          <a:xfrm>
            <a:off x="7372992" y="2502542"/>
            <a:ext cx="2780017" cy="2780017"/>
          </a:xfrm>
          <a:prstGeom prst="rect">
            <a:avLst/>
          </a:prstGeom>
        </p:spPr>
      </p:pic>
    </p:spTree>
    <p:extLst>
      <p:ext uri="{BB962C8B-B14F-4D97-AF65-F5344CB8AC3E}">
        <p14:creationId xmlns:p14="http://schemas.microsoft.com/office/powerpoint/2010/main" val="163979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University at sunset">
            <a:extLst>
              <a:ext uri="{FF2B5EF4-FFF2-40B4-BE49-F238E27FC236}">
                <a16:creationId xmlns:a16="http://schemas.microsoft.com/office/drawing/2014/main" id="{11FDCD37-95D4-D94F-8143-5384ADC6A6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88F30531-16BE-1D4A-839A-4165196E56D1}"/>
              </a:ext>
              <a:ext uri="{C183D7F6-B498-43B3-948B-1728B52AA6E4}">
                <adec:decorative xmlns:adec="http://schemas.microsoft.com/office/drawing/2017/decorative" val="1"/>
              </a:ext>
            </a:extLst>
          </p:cNvPr>
          <p:cNvGrpSpPr/>
          <p:nvPr/>
        </p:nvGrpSpPr>
        <p:grpSpPr>
          <a:xfrm>
            <a:off x="8385228" y="5699322"/>
            <a:ext cx="3413095" cy="854153"/>
            <a:chOff x="5652120" y="4237877"/>
            <a:chExt cx="3413095" cy="854153"/>
          </a:xfrm>
        </p:grpSpPr>
        <p:sp>
          <p:nvSpPr>
            <p:cNvPr id="5" name="TextBox 4">
              <a:extLst>
                <a:ext uri="{FF2B5EF4-FFF2-40B4-BE49-F238E27FC236}">
                  <a16:creationId xmlns:a16="http://schemas.microsoft.com/office/drawing/2014/main" id="{FF2BC779-2AC3-3641-A89B-2FE2861B804B}"/>
                </a:ext>
              </a:extLst>
            </p:cNvPr>
            <p:cNvSpPr txBox="1"/>
            <p:nvPr/>
          </p:nvSpPr>
          <p:spPr>
            <a:xfrm>
              <a:off x="5652120" y="4237877"/>
              <a:ext cx="3413095" cy="461665"/>
            </a:xfrm>
            <a:prstGeom prst="rect">
              <a:avLst/>
            </a:prstGeom>
            <a:noFill/>
            <a:effectLst>
              <a:outerShdw blurRad="1270000" dist="50800" dir="5400000" sx="200000" sy="200000" algn="ctr" rotWithShape="0">
                <a:schemeClr val="tx1"/>
              </a:outerShdw>
            </a:effectLst>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#UofGWorldChangers</a:t>
              </a:r>
            </a:p>
          </p:txBody>
        </p:sp>
        <p:sp>
          <p:nvSpPr>
            <p:cNvPr id="6" name="TextBox 5">
              <a:extLst>
                <a:ext uri="{FF2B5EF4-FFF2-40B4-BE49-F238E27FC236}">
                  <a16:creationId xmlns:a16="http://schemas.microsoft.com/office/drawing/2014/main" id="{D6B7AFC7-4175-6442-9F4D-48AB39DA3335}"/>
                </a:ext>
              </a:extLst>
            </p:cNvPr>
            <p:cNvSpPr txBox="1"/>
            <p:nvPr/>
          </p:nvSpPr>
          <p:spPr>
            <a:xfrm>
              <a:off x="6365423" y="4630365"/>
              <a:ext cx="2699792"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ea typeface="Arial" charset="0"/>
                  <a:cs typeface="Arial" panose="020B0604020202020204" pitchFamily="34" charset="0"/>
                </a:rPr>
                <a:t>@UofGlasgow</a:t>
              </a:r>
            </a:p>
          </p:txBody>
        </p:sp>
        <p:grpSp>
          <p:nvGrpSpPr>
            <p:cNvPr id="7" name="Group 6">
              <a:extLst>
                <a:ext uri="{FF2B5EF4-FFF2-40B4-BE49-F238E27FC236}">
                  <a16:creationId xmlns:a16="http://schemas.microsoft.com/office/drawing/2014/main" id="{A6F23C76-7323-9246-828B-CE7B4F0B6ACB}"/>
                </a:ext>
              </a:extLst>
            </p:cNvPr>
            <p:cNvGrpSpPr/>
            <p:nvPr/>
          </p:nvGrpSpPr>
          <p:grpSpPr>
            <a:xfrm>
              <a:off x="5868144" y="4759697"/>
              <a:ext cx="870873" cy="246401"/>
              <a:chOff x="-704667" y="465075"/>
              <a:chExt cx="718929" cy="203410"/>
            </a:xfrm>
          </p:grpSpPr>
          <p:pic>
            <p:nvPicPr>
              <p:cNvPr id="8" name="Picture 7">
                <a:extLst>
                  <a:ext uri="{FF2B5EF4-FFF2-40B4-BE49-F238E27FC236}">
                    <a16:creationId xmlns:a16="http://schemas.microsoft.com/office/drawing/2014/main" id="{ADA074F8-3E2D-4044-BD93-0EE72365F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p:spPr>
          </p:pic>
          <p:pic>
            <p:nvPicPr>
              <p:cNvPr id="9" name="Picture 8">
                <a:extLst>
                  <a:ext uri="{FF2B5EF4-FFF2-40B4-BE49-F238E27FC236}">
                    <a16:creationId xmlns:a16="http://schemas.microsoft.com/office/drawing/2014/main" id="{EB162D4C-911F-884F-8B17-FF2DA1BA8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p:spPr>
          </p:pic>
          <p:pic>
            <p:nvPicPr>
              <p:cNvPr id="10" name="Picture 9">
                <a:extLst>
                  <a:ext uri="{FF2B5EF4-FFF2-40B4-BE49-F238E27FC236}">
                    <a16:creationId xmlns:a16="http://schemas.microsoft.com/office/drawing/2014/main" id="{A43EFC0B-FA40-FC40-8378-CA0BB8B802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p:spPr>
          </p:pic>
        </p:grpSp>
      </p:grpSp>
      <p:sp>
        <p:nvSpPr>
          <p:cNvPr id="2" name="Title 1">
            <a:extLst>
              <a:ext uri="{FF2B5EF4-FFF2-40B4-BE49-F238E27FC236}">
                <a16:creationId xmlns:a16="http://schemas.microsoft.com/office/drawing/2014/main" id="{7175F20C-468E-F742-9149-B8A5FEBC2911}"/>
              </a:ext>
            </a:extLst>
          </p:cNvPr>
          <p:cNvSpPr>
            <a:spLocks noGrp="1"/>
          </p:cNvSpPr>
          <p:nvPr>
            <p:ph type="title" idx="4294967295"/>
          </p:nvPr>
        </p:nvSpPr>
        <p:spPr>
          <a:xfrm>
            <a:off x="645886" y="1889351"/>
            <a:ext cx="5842000" cy="1931535"/>
          </a:xfrm>
        </p:spPr>
        <p:txBody>
          <a:bodyPr>
            <a:noAutofit/>
          </a:bodyPr>
          <a:lstStyle/>
          <a:p>
            <a:pPr algn="l"/>
            <a:r>
              <a:rPr lang="en-GB" dirty="0">
                <a:solidFill>
                  <a:schemeClr val="bg1"/>
                </a:solidFill>
              </a:rPr>
              <a:t>Good luck with your studies</a:t>
            </a:r>
            <a:br>
              <a:rPr lang="en-GB"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00637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194A5-5DF3-40DF-9785-B95B13E7845E}"/>
              </a:ext>
            </a:extLst>
          </p:cNvPr>
          <p:cNvSpPr>
            <a:spLocks noGrp="1"/>
          </p:cNvSpPr>
          <p:nvPr>
            <p:ph type="title"/>
          </p:nvPr>
        </p:nvSpPr>
        <p:spPr/>
        <p:txBody>
          <a:bodyPr/>
          <a:lstStyle/>
          <a:p>
            <a:r>
              <a:rPr lang="en-GB" dirty="0"/>
              <a:t>Print book collections</a:t>
            </a:r>
          </a:p>
        </p:txBody>
      </p:sp>
      <p:pic>
        <p:nvPicPr>
          <p:cNvPr id="8" name="Content Placeholder 7" descr="A photo of a library mural painted in a stairwell.  The mural shows a boy holding a pile of books">
            <a:extLst>
              <a:ext uri="{FF2B5EF4-FFF2-40B4-BE49-F238E27FC236}">
                <a16:creationId xmlns:a16="http://schemas.microsoft.com/office/drawing/2014/main" id="{93DE8365-4047-4849-BEED-9989CAAC354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15691" y="1608138"/>
            <a:ext cx="3426618" cy="4568825"/>
          </a:xfrm>
        </p:spPr>
      </p:pic>
      <p:sp>
        <p:nvSpPr>
          <p:cNvPr id="5" name="Content Placeholder 4">
            <a:extLst>
              <a:ext uri="{FF2B5EF4-FFF2-40B4-BE49-F238E27FC236}">
                <a16:creationId xmlns:a16="http://schemas.microsoft.com/office/drawing/2014/main" id="{1444CBB8-78EF-45BD-AE09-287054B87CBB}"/>
              </a:ext>
            </a:extLst>
          </p:cNvPr>
          <p:cNvSpPr>
            <a:spLocks noGrp="1"/>
          </p:cNvSpPr>
          <p:nvPr>
            <p:ph sz="half" idx="2"/>
          </p:nvPr>
        </p:nvSpPr>
        <p:spPr>
          <a:xfrm>
            <a:off x="6096000" y="1003186"/>
            <a:ext cx="5181600" cy="4568296"/>
          </a:xfrm>
        </p:spPr>
        <p:txBody>
          <a:bodyPr vert="horz" lIns="91440" tIns="45720" rIns="91440" bIns="45720" rtlCol="0" anchor="t">
            <a:noAutofit/>
          </a:bodyPr>
          <a:lstStyle/>
          <a:p>
            <a:endParaRPr lang="en-GB" sz="2000" dirty="0"/>
          </a:p>
          <a:p>
            <a:endParaRPr lang="en-GB" sz="2000" dirty="0"/>
          </a:p>
          <a:p>
            <a:pPr marL="0" indent="0">
              <a:buNone/>
            </a:pPr>
            <a:endParaRPr lang="en-GB" sz="2000" dirty="0"/>
          </a:p>
          <a:p>
            <a:r>
              <a:rPr lang="en-GB" sz="1600" dirty="0"/>
              <a:t>All books, journals and other material in the library collection is indexed and discoverable using </a:t>
            </a:r>
            <a:r>
              <a:rPr lang="en-GB" sz="1600" dirty="0">
                <a:hlinkClick r:id="rId4"/>
              </a:rPr>
              <a:t>Library Search</a:t>
            </a:r>
            <a:endParaRPr lang="en-GB" sz="1600" dirty="0"/>
          </a:p>
          <a:p>
            <a:r>
              <a:rPr lang="en-GB" sz="1600" dirty="0"/>
              <a:t>Each item record will tell you where the book is in the Library (in which section and on which floor), the loan status i.e. if it is on the shelf or on loan, and the number of copies.  Electronic versions also have catalogue records and you can often choose between the electronic or print version.</a:t>
            </a:r>
          </a:p>
          <a:p>
            <a:r>
              <a:rPr lang="en-GB" sz="1600" dirty="0"/>
              <a:t>Material in print (books and journals) for sociology, politics , social science and Central &amp; East European Studies is shelved on </a:t>
            </a:r>
            <a:r>
              <a:rPr lang="en-GB" sz="1600" dirty="0">
                <a:latin typeface="Arial"/>
                <a:cs typeface="Arial"/>
                <a:hlinkClick r:id="rId5"/>
              </a:rPr>
              <a:t>Level 6</a:t>
            </a:r>
            <a:r>
              <a:rPr lang="en-GB" sz="1600" dirty="0">
                <a:latin typeface="Arial"/>
                <a:cs typeface="Arial"/>
              </a:rPr>
              <a:t> and the history collection is on </a:t>
            </a:r>
            <a:r>
              <a:rPr lang="en-GB" sz="1600" dirty="0">
                <a:latin typeface="Arial"/>
                <a:cs typeface="Arial"/>
                <a:hlinkClick r:id="rId6"/>
              </a:rPr>
              <a:t>Level 8</a:t>
            </a:r>
            <a:endParaRPr lang="en-GB" sz="1600" dirty="0">
              <a:latin typeface="Arial"/>
              <a:cs typeface="Arial"/>
            </a:endParaRPr>
          </a:p>
          <a:p>
            <a:endParaRPr lang="en-GB" sz="1800" dirty="0"/>
          </a:p>
        </p:txBody>
      </p:sp>
    </p:spTree>
    <p:extLst>
      <p:ext uri="{BB962C8B-B14F-4D97-AF65-F5344CB8AC3E}">
        <p14:creationId xmlns:p14="http://schemas.microsoft.com/office/powerpoint/2010/main" val="172539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194A5-5DF3-40DF-9785-B95B13E7845E}"/>
              </a:ext>
            </a:extLst>
          </p:cNvPr>
          <p:cNvSpPr>
            <a:spLocks noGrp="1"/>
          </p:cNvSpPr>
          <p:nvPr>
            <p:ph type="title"/>
          </p:nvPr>
        </p:nvSpPr>
        <p:spPr/>
        <p:txBody>
          <a:bodyPr/>
          <a:lstStyle/>
          <a:p>
            <a:r>
              <a:rPr lang="en-GB" dirty="0"/>
              <a:t>Archives and Special Collections</a:t>
            </a:r>
          </a:p>
        </p:txBody>
      </p:sp>
      <p:pic>
        <p:nvPicPr>
          <p:cNvPr id="7" name="Content Placeholder 6" descr="A photo of a book in the archive">
            <a:extLst>
              <a:ext uri="{FF2B5EF4-FFF2-40B4-BE49-F238E27FC236}">
                <a16:creationId xmlns:a16="http://schemas.microsoft.com/office/drawing/2014/main" id="{0D7F8F0F-179E-45E7-939A-0E093FBBD34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435225"/>
            <a:ext cx="5181600" cy="2914650"/>
          </a:xfrm>
        </p:spPr>
      </p:pic>
      <p:sp>
        <p:nvSpPr>
          <p:cNvPr id="5" name="Content Placeholder 4">
            <a:extLst>
              <a:ext uri="{FF2B5EF4-FFF2-40B4-BE49-F238E27FC236}">
                <a16:creationId xmlns:a16="http://schemas.microsoft.com/office/drawing/2014/main" id="{1444CBB8-78EF-45BD-AE09-287054B87CBB}"/>
              </a:ext>
            </a:extLst>
          </p:cNvPr>
          <p:cNvSpPr>
            <a:spLocks noGrp="1"/>
          </p:cNvSpPr>
          <p:nvPr>
            <p:ph sz="half" idx="2"/>
          </p:nvPr>
        </p:nvSpPr>
        <p:spPr>
          <a:xfrm>
            <a:off x="6342067" y="1405468"/>
            <a:ext cx="5181600" cy="4568296"/>
          </a:xfrm>
        </p:spPr>
        <p:txBody>
          <a:bodyPr vert="horz" lIns="91440" tIns="45720" rIns="91440" bIns="45720" rtlCol="0" anchor="t">
            <a:noAutofit/>
          </a:bodyPr>
          <a:lstStyle/>
          <a:p>
            <a:r>
              <a:rPr lang="en-GB" sz="1600" dirty="0"/>
              <a:t>The university has unique, rare and internationally recognised </a:t>
            </a:r>
            <a:r>
              <a:rPr lang="en-GB" sz="1600" dirty="0">
                <a:hlinkClick r:id="rId4"/>
              </a:rPr>
              <a:t>collections</a:t>
            </a:r>
            <a:r>
              <a:rPr lang="en-GB" sz="1600" dirty="0"/>
              <a:t>.  These are available to researchers who visit us to view the material, but also to you as a student.</a:t>
            </a:r>
          </a:p>
          <a:p>
            <a:r>
              <a:rPr lang="en-GB" sz="1600" dirty="0"/>
              <a:t>Our ASC staff </a:t>
            </a:r>
            <a:r>
              <a:rPr lang="en-GB" sz="1600" dirty="0">
                <a:hlinkClick r:id="rId5"/>
              </a:rPr>
              <a:t>host classes </a:t>
            </a:r>
            <a:r>
              <a:rPr lang="en-GB" sz="1600" dirty="0"/>
              <a:t>where you will be able to view, and possibly handle objects in the collections.  You may use material from some of these collections for research and project work.</a:t>
            </a:r>
          </a:p>
          <a:p>
            <a:r>
              <a:rPr lang="en-GB" sz="1600" dirty="0"/>
              <a:t>You can </a:t>
            </a:r>
            <a:r>
              <a:rPr lang="en-GB" sz="1600" dirty="0">
                <a:hlinkClick r:id="rId6"/>
              </a:rPr>
              <a:t>search</a:t>
            </a:r>
            <a:r>
              <a:rPr lang="en-GB" sz="1600" dirty="0"/>
              <a:t> or browse the collections by </a:t>
            </a:r>
            <a:r>
              <a:rPr lang="en-GB" sz="1600" dirty="0">
                <a:hlinkClick r:id="rId7"/>
              </a:rPr>
              <a:t>subject or theme</a:t>
            </a:r>
            <a:r>
              <a:rPr lang="en-GB" sz="1600" dirty="0"/>
              <a:t>, or read thematic </a:t>
            </a:r>
            <a:r>
              <a:rPr lang="en-GB" sz="1600" dirty="0">
                <a:hlinkClick r:id="rId8"/>
              </a:rPr>
              <a:t>overviews</a:t>
            </a:r>
            <a:r>
              <a:rPr lang="en-GB" sz="1600" dirty="0"/>
              <a:t> These include signification </a:t>
            </a:r>
            <a:r>
              <a:rPr lang="en-GB" sz="1600" dirty="0">
                <a:hlinkClick r:id="rId9"/>
              </a:rPr>
              <a:t>political history </a:t>
            </a:r>
            <a:r>
              <a:rPr lang="en-GB" sz="1600" dirty="0"/>
              <a:t>collections (left wing politics in Scotland) – including a large Soviet politics collection (Communism, </a:t>
            </a:r>
            <a:r>
              <a:rPr lang="en-GB" sz="1600" dirty="0">
                <a:hlinkClick r:id="rId10"/>
              </a:rPr>
              <a:t>Trotskyism </a:t>
            </a:r>
            <a:r>
              <a:rPr lang="en-GB" sz="1600" dirty="0"/>
              <a:t>and Marxism)</a:t>
            </a:r>
          </a:p>
          <a:p>
            <a:r>
              <a:rPr lang="en-GB" sz="1600" dirty="0"/>
              <a:t>Our </a:t>
            </a:r>
            <a:r>
              <a:rPr lang="en-GB" sz="1600" dirty="0">
                <a:hlinkClick r:id="rId11"/>
              </a:rPr>
              <a:t>social history </a:t>
            </a:r>
            <a:r>
              <a:rPr lang="en-GB" sz="1600" dirty="0"/>
              <a:t>collections are of value for the study of history, society and culture.</a:t>
            </a:r>
          </a:p>
          <a:p>
            <a:r>
              <a:rPr lang="en-GB" sz="1600" dirty="0"/>
              <a:t>Expert staff are on hand to help you with your research and we have specialist equipment that lets you </a:t>
            </a:r>
            <a:r>
              <a:rPr lang="en-GB" sz="1600" dirty="0">
                <a:hlinkClick r:id="rId12"/>
              </a:rPr>
              <a:t>consult material virtually</a:t>
            </a:r>
            <a:endParaRPr lang="en-GB" sz="1600" dirty="0"/>
          </a:p>
        </p:txBody>
      </p:sp>
    </p:spTree>
    <p:extLst>
      <p:ext uri="{BB962C8B-B14F-4D97-AF65-F5344CB8AC3E}">
        <p14:creationId xmlns:p14="http://schemas.microsoft.com/office/powerpoint/2010/main" val="369139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B3B75-852D-4204-908F-D6250490BC93}"/>
              </a:ext>
            </a:extLst>
          </p:cNvPr>
          <p:cNvSpPr>
            <a:spLocks noGrp="1"/>
          </p:cNvSpPr>
          <p:nvPr>
            <p:ph type="title"/>
          </p:nvPr>
        </p:nvSpPr>
        <p:spPr/>
        <p:txBody>
          <a:bodyPr/>
          <a:lstStyle/>
          <a:p>
            <a:r>
              <a:rPr lang="en-GB" dirty="0"/>
              <a:t>Study spaces – level 2 and 3</a:t>
            </a:r>
          </a:p>
        </p:txBody>
      </p:sp>
      <p:pic>
        <p:nvPicPr>
          <p:cNvPr id="18" name="Content Placeholder 17" descr="Photos of students using the computers on level 3">
            <a:extLst>
              <a:ext uri="{FF2B5EF4-FFF2-40B4-BE49-F238E27FC236}">
                <a16:creationId xmlns:a16="http://schemas.microsoft.com/office/drawing/2014/main" id="{98F35A26-4BC5-470A-BFB3-AEBE49746F6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168049"/>
            <a:ext cx="5181600" cy="3449002"/>
          </a:xfrm>
        </p:spPr>
      </p:pic>
      <p:pic>
        <p:nvPicPr>
          <p:cNvPr id="20" name="Content Placeholder 19" descr="A photo of the study spaces on level 3">
            <a:extLst>
              <a:ext uri="{FF2B5EF4-FFF2-40B4-BE49-F238E27FC236}">
                <a16:creationId xmlns:a16="http://schemas.microsoft.com/office/drawing/2014/main" id="{9D63711F-5754-4BE9-8E6D-2F4E6B39345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68154"/>
            <a:ext cx="5181600" cy="3448792"/>
          </a:xfrm>
        </p:spPr>
      </p:pic>
    </p:spTree>
    <p:extLst>
      <p:ext uri="{BB962C8B-B14F-4D97-AF65-F5344CB8AC3E}">
        <p14:creationId xmlns:p14="http://schemas.microsoft.com/office/powerpoint/2010/main" val="245267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FAEEB-9DED-4644-A833-3A75DA25DDC4}"/>
              </a:ext>
            </a:extLst>
          </p:cNvPr>
          <p:cNvSpPr>
            <a:spLocks noGrp="1"/>
          </p:cNvSpPr>
          <p:nvPr>
            <p:ph type="title"/>
          </p:nvPr>
        </p:nvSpPr>
        <p:spPr/>
        <p:txBody>
          <a:bodyPr/>
          <a:lstStyle/>
          <a:p>
            <a:r>
              <a:rPr lang="en-GB" dirty="0"/>
              <a:t>Level 3 booths</a:t>
            </a:r>
          </a:p>
        </p:txBody>
      </p:sp>
      <p:pic>
        <p:nvPicPr>
          <p:cNvPr id="9" name="Content Placeholder 8" descr="A photo of the study booths on level 3">
            <a:extLst>
              <a:ext uri="{FF2B5EF4-FFF2-40B4-BE49-F238E27FC236}">
                <a16:creationId xmlns:a16="http://schemas.microsoft.com/office/drawing/2014/main" id="{75107FBA-AA63-4F68-BD43-DC98C14FAB0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65350"/>
            <a:ext cx="5181600" cy="3454400"/>
          </a:xfrm>
        </p:spPr>
      </p:pic>
      <p:sp>
        <p:nvSpPr>
          <p:cNvPr id="7" name="Content Placeholder 6">
            <a:extLst>
              <a:ext uri="{FF2B5EF4-FFF2-40B4-BE49-F238E27FC236}">
                <a16:creationId xmlns:a16="http://schemas.microsoft.com/office/drawing/2014/main" id="{F8C9DE79-D8B6-4DDB-B39D-E50123B8651D}"/>
              </a:ext>
            </a:extLst>
          </p:cNvPr>
          <p:cNvSpPr>
            <a:spLocks noGrp="1"/>
          </p:cNvSpPr>
          <p:nvPr>
            <p:ph sz="half" idx="2"/>
          </p:nvPr>
        </p:nvSpPr>
        <p:spPr/>
        <p:txBody>
          <a:bodyPr/>
          <a:lstStyle/>
          <a:p>
            <a:endParaRPr lang="en-GB" dirty="0"/>
          </a:p>
          <a:p>
            <a:endParaRPr lang="en-GB" dirty="0"/>
          </a:p>
          <a:p>
            <a:pPr marL="0" indent="0">
              <a:buNone/>
            </a:pPr>
            <a:endParaRPr lang="en-GB" dirty="0"/>
          </a:p>
          <a:p>
            <a:r>
              <a:rPr lang="en-GB" sz="1800" dirty="0"/>
              <a:t>The booths are on level 3 beside the High Demand area</a:t>
            </a:r>
          </a:p>
          <a:p>
            <a:r>
              <a:rPr lang="en-GB" sz="1800" dirty="0"/>
              <a:t>These are open access spaces where groups can meet and study together.</a:t>
            </a:r>
          </a:p>
          <a:p>
            <a:r>
              <a:rPr lang="en-GB" sz="1800" dirty="0"/>
              <a:t>Each booth has soft seating on both sides and a monitor where you can plug in your device to share your work or practice presentations</a:t>
            </a:r>
          </a:p>
        </p:txBody>
      </p:sp>
    </p:spTree>
    <p:extLst>
      <p:ext uri="{BB962C8B-B14F-4D97-AF65-F5344CB8AC3E}">
        <p14:creationId xmlns:p14="http://schemas.microsoft.com/office/powerpoint/2010/main" val="2594932521"/>
      </p:ext>
    </p:extLst>
  </p:cSld>
  <p:clrMapOvr>
    <a:masterClrMapping/>
  </p:clrMapOvr>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Slides">
  <a:themeElements>
    <a:clrScheme name="GCU">
      <a:dk1>
        <a:sysClr val="windowText" lastClr="000000"/>
      </a:dk1>
      <a:lt1>
        <a:srgbClr val="FFFFFF"/>
      </a:lt1>
      <a:dk2>
        <a:srgbClr val="006CB4"/>
      </a:dk2>
      <a:lt2>
        <a:srgbClr val="EFEEED"/>
      </a:lt2>
      <a:accent1>
        <a:srgbClr val="0092BC"/>
      </a:accent1>
      <a:accent2>
        <a:srgbClr val="64A70B"/>
      </a:accent2>
      <a:accent3>
        <a:srgbClr val="AA0061"/>
      </a:accent3>
      <a:accent4>
        <a:srgbClr val="642667"/>
      </a:accent4>
      <a:accent5>
        <a:srgbClr val="B5BD00"/>
      </a:accent5>
      <a:accent6>
        <a:srgbClr val="00A9E0"/>
      </a:accent6>
      <a:hlink>
        <a:srgbClr val="64A70B"/>
      </a:hlink>
      <a:folHlink>
        <a:srgbClr val="DAAA00"/>
      </a:folHlink>
    </a:clrScheme>
    <a:fontScheme name="GC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2369076E45EB46B357B1DD7591B475" ma:contentTypeVersion="14" ma:contentTypeDescription="Create a new document." ma:contentTypeScope="" ma:versionID="dd86defd4346a1f8f240d8a1d25fb78f">
  <xsd:schema xmlns:xsd="http://www.w3.org/2001/XMLSchema" xmlns:xs="http://www.w3.org/2001/XMLSchema" xmlns:p="http://schemas.microsoft.com/office/2006/metadata/properties" xmlns:ns1="http://schemas.microsoft.com/sharepoint/v3" xmlns:ns3="952b0d04-4a72-4015-9ca8-051a4bab2271" xmlns:ns4="7c6465bc-b40e-4121-b147-d06fe922f1f9" targetNamespace="http://schemas.microsoft.com/office/2006/metadata/properties" ma:root="true" ma:fieldsID="d43cc7c4d65a05972dea1a36e26c5955" ns1:_="" ns3:_="" ns4:_="">
    <xsd:import namespace="http://schemas.microsoft.com/sharepoint/v3"/>
    <xsd:import namespace="952b0d04-4a72-4015-9ca8-051a4bab2271"/>
    <xsd:import namespace="7c6465bc-b40e-4121-b147-d06fe922f1f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2b0d04-4a72-4015-9ca8-051a4bab227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6465bc-b40e-4121-b147-d06fe922f1f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54101-1BFF-43EB-A10E-F1DEF527B81E}">
  <ds:schemaRefs>
    <ds:schemaRef ds:uri="http://purl.org/dc/terms/"/>
    <ds:schemaRef ds:uri="http://schemas.microsoft.com/sharepoint/v3"/>
    <ds:schemaRef ds:uri="http://schemas.microsoft.com/office/2006/documentManagement/types"/>
    <ds:schemaRef ds:uri="http://schemas.openxmlformats.org/package/2006/metadata/core-properties"/>
    <ds:schemaRef ds:uri="7c6465bc-b40e-4121-b147-d06fe922f1f9"/>
    <ds:schemaRef ds:uri="http://purl.org/dc/dcmitype/"/>
    <ds:schemaRef ds:uri="http://purl.org/dc/elements/1.1/"/>
    <ds:schemaRef ds:uri="http://schemas.microsoft.com/office/2006/metadata/properties"/>
    <ds:schemaRef ds:uri="http://schemas.microsoft.com/office/infopath/2007/PartnerControls"/>
    <ds:schemaRef ds:uri="952b0d04-4a72-4015-9ca8-051a4bab2271"/>
    <ds:schemaRef ds:uri="http://www.w3.org/XML/1998/namespace"/>
  </ds:schemaRefs>
</ds:datastoreItem>
</file>

<file path=customXml/itemProps2.xml><?xml version="1.0" encoding="utf-8"?>
<ds:datastoreItem xmlns:ds="http://schemas.openxmlformats.org/officeDocument/2006/customXml" ds:itemID="{D03ED4F6-9648-4D74-9787-F8B075A6145E}">
  <ds:schemaRefs>
    <ds:schemaRef ds:uri="http://schemas.microsoft.com/sharepoint/v3/contenttype/forms"/>
  </ds:schemaRefs>
</ds:datastoreItem>
</file>

<file path=customXml/itemProps3.xml><?xml version="1.0" encoding="utf-8"?>
<ds:datastoreItem xmlns:ds="http://schemas.openxmlformats.org/officeDocument/2006/customXml" ds:itemID="{A2C4E2A4-D51F-461D-B075-48556A280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2b0d04-4a72-4015-9ca8-051a4bab2271"/>
    <ds:schemaRef ds:uri="7c6465bc-b40e-4121-b147-d06fe922f1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4960</TotalTime>
  <Words>5229</Words>
  <Application>Microsoft Office PowerPoint</Application>
  <PresentationFormat>Widescreen</PresentationFormat>
  <Paragraphs>377</Paragraphs>
  <Slides>55</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55</vt:i4>
      </vt:variant>
    </vt:vector>
  </HeadingPairs>
  <TitlesOfParts>
    <vt:vector size="59" baseType="lpstr">
      <vt:lpstr>Arial</vt:lpstr>
      <vt:lpstr>Calibri</vt:lpstr>
      <vt:lpstr>Office Theme</vt:lpstr>
      <vt:lpstr>Slides</vt:lpstr>
      <vt:lpstr>Guide to using the library for social and political sciences students</vt:lpstr>
      <vt:lpstr>Welcome to the university library</vt:lpstr>
      <vt:lpstr> The University of Glasgow library</vt:lpstr>
      <vt:lpstr>Coming into the library</vt:lpstr>
      <vt:lpstr>Main Library floors and zoning </vt:lpstr>
      <vt:lpstr>Print book collections</vt:lpstr>
      <vt:lpstr>Archives and Special Collections</vt:lpstr>
      <vt:lpstr>Study spaces – level 2 and 3</vt:lpstr>
      <vt:lpstr>Level 3 booths</vt:lpstr>
      <vt:lpstr>Level 3 café space </vt:lpstr>
      <vt:lpstr>Spaces for individual study</vt:lpstr>
      <vt:lpstr>Postgraduate Space – level 5</vt:lpstr>
      <vt:lpstr>High Demand Collection – level 3</vt:lpstr>
      <vt:lpstr>PC and wifi access in the library</vt:lpstr>
      <vt:lpstr>Help is also at hand</vt:lpstr>
      <vt:lpstr>Accessing library services and material remotely</vt:lpstr>
      <vt:lpstr>Getting started with the library</vt:lpstr>
      <vt:lpstr>Books on reading lists</vt:lpstr>
      <vt:lpstr>Where to search for books and journal articles</vt:lpstr>
      <vt:lpstr>Using Library Search to find a book</vt:lpstr>
      <vt:lpstr> Book search results screen</vt:lpstr>
      <vt:lpstr>Using the Quick Look, Summary or Look Inside options for book information</vt:lpstr>
      <vt:lpstr> Borrowing a print book</vt:lpstr>
      <vt:lpstr>Borrowing allowances</vt:lpstr>
      <vt:lpstr> Accessing eBooks online</vt:lpstr>
      <vt:lpstr>Using an eBook</vt:lpstr>
      <vt:lpstr>eBook collections – Very Short Introductions</vt:lpstr>
      <vt:lpstr>eBook collections – Oxford Handbooks Online</vt:lpstr>
      <vt:lpstr> Searching for journal articles</vt:lpstr>
      <vt:lpstr>Evaluating your search results</vt:lpstr>
      <vt:lpstr>Journal abstracts</vt:lpstr>
      <vt:lpstr> Saved searches and search results icons</vt:lpstr>
      <vt:lpstr>Guides to using Library Search and for more effective searching</vt:lpstr>
      <vt:lpstr>Library Search versus Google Scholar</vt:lpstr>
      <vt:lpstr>Search engine versus database</vt:lpstr>
      <vt:lpstr>Databases - the library collection</vt:lpstr>
      <vt:lpstr>Multidisciplinary databases and cross-searching</vt:lpstr>
      <vt:lpstr>Worldwide Political Science Abstracts</vt:lpstr>
      <vt:lpstr>Proquest – advanced search screen</vt:lpstr>
      <vt:lpstr>Database – search results screen</vt:lpstr>
      <vt:lpstr>Databases on the Proquest platform</vt:lpstr>
      <vt:lpstr>Databases on the EBSCOhost platform</vt:lpstr>
      <vt:lpstr>Specialist databases – Russian and Eastern European Studies</vt:lpstr>
      <vt:lpstr>Specialist databases – primary sources – Mass Observation Online</vt:lpstr>
      <vt:lpstr>Specialist databases – primary sources (1)</vt:lpstr>
      <vt:lpstr>Specialist databases – primary sources (2)</vt:lpstr>
      <vt:lpstr>BoB National – on demand TV and radio content for education</vt:lpstr>
      <vt:lpstr>Newspapers</vt:lpstr>
      <vt:lpstr>Searching for journals in the library collection</vt:lpstr>
      <vt:lpstr>Example of a journal record</vt:lpstr>
      <vt:lpstr>EndNote for referencing</vt:lpstr>
      <vt:lpstr>Functions of EndNote</vt:lpstr>
      <vt:lpstr>How to get access to material that the library does not have</vt:lpstr>
      <vt:lpstr>Further help and support</vt:lpstr>
      <vt:lpstr>Good luck with your studies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Howard</dc:creator>
  <cp:lastModifiedBy>Lynn Irvine</cp:lastModifiedBy>
  <cp:revision>50</cp:revision>
  <dcterms:created xsi:type="dcterms:W3CDTF">2021-01-06T14:22:07Z</dcterms:created>
  <dcterms:modified xsi:type="dcterms:W3CDTF">2023-08-30T13:06:48Z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0x010100882369076E45EB46B357B1DD7591B475</vt:lpwstr>
  </property>
</Properties>
</file>